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0" r:id="rId4"/>
    <p:sldId id="291" r:id="rId5"/>
    <p:sldId id="259" r:id="rId6"/>
    <p:sldId id="260" r:id="rId7"/>
    <p:sldId id="262" r:id="rId8"/>
    <p:sldId id="263" r:id="rId9"/>
    <p:sldId id="264" r:id="rId10"/>
    <p:sldId id="266" r:id="rId11"/>
    <p:sldId id="269" r:id="rId12"/>
    <p:sldId id="267" r:id="rId13"/>
    <p:sldId id="268" r:id="rId14"/>
    <p:sldId id="273" r:id="rId15"/>
    <p:sldId id="270" r:id="rId16"/>
    <p:sldId id="272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A4E2B-52C9-42ED-BCF8-FCB7D7EA5096}" type="datetimeFigureOut">
              <a:rPr lang="en-GB" smtClean="0"/>
              <a:t>05/02/2014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3EA40A-28E8-489A-9747-0354D2F13FC8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rogram%20your%20teacher%20to%20make%20a%20Jam%20Sandwich%20(Sandwich%20Bot)%20Junior%20Computer%20Science.mp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Code%20-%20the%20new%20literacy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2" y="-459432"/>
            <a:ext cx="8964488" cy="1828800"/>
          </a:xfrm>
        </p:spPr>
        <p:txBody>
          <a:bodyPr>
            <a:noAutofit/>
          </a:bodyPr>
          <a:lstStyle/>
          <a:p>
            <a:r>
              <a:rPr lang="en-GB" sz="6600" dirty="0" smtClean="0"/>
              <a:t>Programming for Primary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51465" cy="1965946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Michael </a:t>
            </a:r>
            <a:r>
              <a:rPr lang="en-GB" sz="3200" dirty="0" err="1" smtClean="0">
                <a:latin typeface="Calibri" panose="020F0502020204030204" pitchFamily="34" charset="0"/>
              </a:rPr>
              <a:t>Emerton</a:t>
            </a:r>
            <a:r>
              <a:rPr lang="en-GB" sz="3200" dirty="0">
                <a:latin typeface="Calibri" panose="020F0502020204030204" pitchFamily="34" charset="0"/>
              </a:rPr>
              <a:t> </a:t>
            </a:r>
            <a:r>
              <a:rPr lang="en-GB" sz="3200" dirty="0" smtClean="0">
                <a:latin typeface="Calibri" panose="020F0502020204030204" pitchFamily="34" charset="0"/>
              </a:rPr>
              <a:t>       www.michaelemerton.co.uk</a:t>
            </a:r>
          </a:p>
          <a:p>
            <a:pPr algn="ctr"/>
            <a:endParaRPr lang="en-GB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memerton@exwickheights.devon.sch.uk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19079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Stage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GB" sz="3200" dirty="0" smtClean="0">
                <a:solidFill>
                  <a:srgbClr val="292929"/>
                </a:solidFill>
                <a:latin typeface="nta"/>
              </a:rPr>
              <a:t>Understand </a:t>
            </a:r>
            <a:r>
              <a:rPr lang="en-GB" sz="3200" dirty="0">
                <a:solidFill>
                  <a:srgbClr val="292929"/>
                </a:solidFill>
                <a:latin typeface="nta"/>
              </a:rPr>
              <a:t>what algorithms are, how they are implemented as programs on digital devices, and that programs execute by following precise and unambiguous </a:t>
            </a:r>
            <a:r>
              <a:rPr lang="en-GB" sz="3200" dirty="0" smtClean="0">
                <a:solidFill>
                  <a:srgbClr val="292929"/>
                </a:solidFill>
                <a:latin typeface="nta"/>
              </a:rPr>
              <a:t>instructions.</a:t>
            </a:r>
            <a:endParaRPr lang="en-GB" sz="3200" dirty="0">
              <a:solidFill>
                <a:srgbClr val="292929"/>
              </a:solidFill>
              <a:latin typeface="nta"/>
            </a:endParaRPr>
          </a:p>
          <a:p>
            <a:pPr>
              <a:buFont typeface="Arial"/>
              <a:buChar char="•"/>
            </a:pPr>
            <a:r>
              <a:rPr lang="en-GB" sz="3200" dirty="0" smtClean="0">
                <a:solidFill>
                  <a:srgbClr val="292929"/>
                </a:solidFill>
                <a:latin typeface="nta"/>
              </a:rPr>
              <a:t>Create </a:t>
            </a:r>
            <a:r>
              <a:rPr lang="en-GB" sz="3200" dirty="0">
                <a:solidFill>
                  <a:srgbClr val="292929"/>
                </a:solidFill>
                <a:latin typeface="nta"/>
              </a:rPr>
              <a:t>and debug simple </a:t>
            </a:r>
            <a:r>
              <a:rPr lang="en-GB" sz="3200" dirty="0" smtClean="0">
                <a:solidFill>
                  <a:srgbClr val="292929"/>
                </a:solidFill>
                <a:latin typeface="nta"/>
              </a:rPr>
              <a:t>programs.</a:t>
            </a:r>
            <a:endParaRPr lang="en-GB" sz="3200" dirty="0">
              <a:solidFill>
                <a:srgbClr val="292929"/>
              </a:solidFill>
              <a:latin typeface="nta"/>
            </a:endParaRPr>
          </a:p>
          <a:p>
            <a:pPr>
              <a:buFont typeface="Arial"/>
              <a:buChar char="•"/>
            </a:pPr>
            <a:r>
              <a:rPr lang="en-GB" sz="3200" dirty="0" smtClean="0">
                <a:solidFill>
                  <a:srgbClr val="292929"/>
                </a:solidFill>
                <a:latin typeface="nta"/>
              </a:rPr>
              <a:t>Use </a:t>
            </a:r>
            <a:r>
              <a:rPr lang="en-GB" sz="3200" dirty="0">
                <a:solidFill>
                  <a:srgbClr val="292929"/>
                </a:solidFill>
                <a:latin typeface="nta"/>
              </a:rPr>
              <a:t>logical reasoning to predict the behaviour of simple </a:t>
            </a:r>
            <a:r>
              <a:rPr lang="en-GB" sz="3200" dirty="0" smtClean="0">
                <a:solidFill>
                  <a:srgbClr val="292929"/>
                </a:solidFill>
                <a:latin typeface="nta"/>
              </a:rPr>
              <a:t>programs.</a:t>
            </a:r>
            <a:endParaRPr lang="en-GB" sz="3200" dirty="0">
              <a:solidFill>
                <a:srgbClr val="292929"/>
              </a:solidFill>
              <a:latin typeface="nta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Understanding Programme of Study statements and progression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5" y="1988841"/>
            <a:ext cx="15883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5605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67901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What does that mean?</a:t>
            </a:r>
            <a:endParaRPr lang="en-GB" sz="4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758625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What might that look like in the classroom?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8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7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Understand what algorithms are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5"/>
            <a:ext cx="2304256" cy="302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1556792"/>
            <a:ext cx="61926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An algorithm is a set of instructions that perform a specific task.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Example: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2880320" cy="39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67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Understand what algorithms are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r="14000" b="11773"/>
          <a:stretch/>
        </p:blipFill>
        <p:spPr bwMode="auto">
          <a:xfrm>
            <a:off x="287760" y="1412776"/>
            <a:ext cx="1562063" cy="18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84" y="3949575"/>
            <a:ext cx="4662806" cy="2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53747"/>
            <a:ext cx="3096344" cy="23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5" y="908720"/>
            <a:ext cx="2247850" cy="316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2225"/>
            <a:ext cx="2988332" cy="29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5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5867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Understand what algorithms are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r="14000" b="11773"/>
          <a:stretch/>
        </p:blipFill>
        <p:spPr bwMode="auto">
          <a:xfrm>
            <a:off x="287760" y="1412776"/>
            <a:ext cx="1562063" cy="18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11239" r="31789" b="11622"/>
          <a:stretch/>
        </p:blipFill>
        <p:spPr bwMode="auto">
          <a:xfrm>
            <a:off x="3059832" y="1412776"/>
            <a:ext cx="324249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544522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+mj-lt"/>
              </a:rPr>
              <a:t>www.csunplugged.org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algorithms are implemented as programs on digital devices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30505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141180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A programmer turns an algorithm into code using a programming language.</a:t>
            </a:r>
            <a:endParaRPr lang="en-GB" sz="4000" dirty="0">
              <a:latin typeface="+mj-lt"/>
            </a:endParaRPr>
          </a:p>
        </p:txBody>
      </p:sp>
      <p:sp>
        <p:nvSpPr>
          <p:cNvPr id="6" name="AutoShape 7" descr="data:image/jpeg;base64,/9j/4AAQSkZJRgABAQAAAQABAAD/2wCEAAkGBxQTEhUUExQVFhUWGBoYGBcXGBcXGBgYFxccFhcXFxcYHCggGBolHBUUITEiJSkrLi4uFx8zODMsNygtLisBCgoKDg0OGxAQGywmICQsLCwsLCwsLDQsLCwsLCwsLCwsLCwsLCwsLCwsLCwsLCwsLCwsLCwsLCwsLCwsLCwsLP/AABEIAMABBgMBIgACEQEDEQH/xAAcAAACAgMBAQAAAAAAAAAAAAAEBQMGAAIHAQj/xABDEAABAwEGAwQHBgQFAwUAAAABAAIRAwQFEiExQQZRYSJxgZETMqGxwdHwByNCYnLhFFKC8SQzkqKyFUOzFkRTg6P/xAAaAQACAwEBAAAAAAAAAAAAAAACAwABBAUG/8QAKxEAAgIBBAEDAwMFAAAAAAAAAAECAxEEEiExQRMiUTJhkRSB8EJxobHR/9oADAMBAAIRAxEAPwCzTr4IC9LaKbJ1IjKc4mD7Ec86pNbrpNp7bCMjhEz3k92a5MVlm5PANfdMVG9lwDh2gdYLc9PZ4qt3fZcIgHTJPqVV4D2Pwuw4mktygiRmOXUJTZ3ZHvVy44CiXG4v8r+o+4I+1/5b/wBLvcl9wD7kd596YWj/AC3fpK5s/rZuj9KLTdl8Mp02sc12W4jnPPqmDL5pHcjvHyVU3W60w11sUlxwZ56WuTyNuKOJaVGzVHNfLsJDcjqcpXC7VejnDExjWt0B3PMj25q78fPizfqe1vmZPuVHdVDiGwIGXh08oWyu12rdIS61XwjWhbA04WtLifb3dExp22q06swfikGAeQjdLqDIfI1ieumqMp1mAZwYyDdu89SUbQKYVVqUycTWOxH+Uxi8FA7GSJY7PIF0TmfxRr+y2sznvhw7AO8RkNYEyPNMKFmLjqSBniO55CEPRfYFQqE12Mb6rQcR2kyMvBWbiSv/AIXvIHtn4Jay7cDp3+ei24jq/dU2/nJ8hHxS70pJP4GVPDwJKYyRVjs7qjsLBJ+szyC8u+xuquwt7yToBzKtFB1Ki3BTEn8Tjqf2WcciKw8OgQahB6A/FGWqyWZjAKjGuaDLQRiGLSc0kvLillPJviTpPTmkNe+XOzdMHMT9ZJ0KG+WLneo9dlhvC12Y5NoUQOZpt8JyVZtFpDScDQ0c2hA17wJkyf2UIeDm12e4PsWyFaijLZdKfbDn23I68+/othbogZ59Utp1jMEaclE+rsdtD8vJHgWXS6uIKlFzXtecgd+e0K63D9oDnODazQcR1GUT7wBmuM/xufkmF23hBk7IkU1k+mGOBAIzBzC9XNeEOMgwBlZ0s23I/bp3ro9GqHtDmmQRIPQpqeRTWDdYsWKyjFixYoQxYsWKEOQ8S230NCpUiYbpMTOXxXnAtofWsxqPBbiqEtB0w4WxHTIpd9ojosj+paP9wW/B8mxWbtEANBJBIENJEFc6Ecwya92OBVSqO9PbWvBGF9RzCREtLnZdRp5oKgcj3pteb/vX5z91U9hb56pLROv6igmuR+c8l8uAfcjvd/yKPtI7PiB5uAQVw/5Le93/ACKNtPqj9TP/ACNXLn9b/ubI/SgzdblatWzkCIynfacD/Cgj8LwT4gj4rm9K9JM+B7/7rqfHhH8HVnkP+QXKjd8MxDOQMhnK62ja9Pn5Mdye7g3r3nBkaFsfBS3VXLnAk6Ge/XL65JQ+xPJMNdA1y0PJPrPcL20gTIcc45clqltSFRUmxm28Rk06AnymUbdF/wAEDJxHZjXPFt7EpuS5KlZmMz6xHwKslDhBtNzKgOmZn2JE5RXA2MH2MbXeTC4Hfcd+nx8lBfVgfUa2oxssacJOwc6IH1yVTr2yLQ4TkCPZkrG694oU2TkXlx0iAIBnXcolFKHIDzuxE9q21lFmBpAA9d3M/JVq8uJS8FtPIbkmCf2Sa9709I8gHsA+aVvtE7oqqMcsqy7whkbwdv7Mx7VLRtLyIIBHklLBtPwHtRVJ40En2hacGfIzwzqAPP3BC1ZboW+R+K2oVDyCkeHQc2j2qiELZnJ0+OYUtQ7xKEFM6yJ6Zf3WB5H4h4qEPXuHcpbM4kxv70MRJ2Pmt6NSDEQrIN6F5FjoOXxV+4K+0BzHhlQ4qZygfh6rmtrp4g0jX625om6MVNwOcbEfWqHPlF4PqKjVDmhzcwRI8Vuk/CNq9JZKTpnKD4ZZpwnReVkS1hmLFixWUYsWLFCHEftBsb6tmw024jiaYyGQJJ1S7hO2mlZAyoGtNM4HAkEuaYfmIMDPDlzPJXitSBMESIXM78tVNlqqN0ExO0gBc+huXtH2zUIuXnwMbXeNNzySDo5saCHxOf8ASEuq3tRpj/JxSd3O80Bbsswckstj+ekR5rX6cfg5yusl/UzodK/cFNpZAYdBrrmdUTT4mBgOE5g5ZaEEe0LntyXn2DSedM2yvbdepHZZGLmPmhenqfcURW3xlhSf5Oms4sph2DLFyB95hTjiWlvkVyChWLSDJxayjalqOpKU9FT8f7G/rdQn9X+EX+/75oVKNSmT6zT5xkqXc0+ibPL4kKsWq3OcSZTi6qjjQDg8twktOUjnn/qU9CNcfabKLpzl7yz0naSNE2nEBkqnRvgiA4sPUHXwTuleMNkCUmUTcmO7CSwQ0QJJ88yvbZWeQq+ziqrOFgpjqZJ8lNZ78qPeAS057NzQOD7C3or18Xe+nXDiMqhy7+SH4ptga1lJp/AC6O85e32LoVosTK5ph+UOMcyXNMR7T4Bcq4uoina69OS4MeWA9Bt9dVqr9zSM9iUYuXlsUEzusatJWwK0mMlY8IqlVboRrtn9FBek7lu2qOXiVReRxYnkaNH90S8DfPu0890ibaXHQ5JjSqkxJgD680LRaJ6rYAJAA5QvGvZoGgqKpUk/WnRbMZHToqLCA5rBp2jtrH7r0Q4aZnQaeage6R0y8ckXRoAyNIj5x7lMENDqJMD3Z6eSa2Rmm/MfH2JYwggTmZgyN8/Zqmthc3ODyjwH7FUQ7F9mDP8ADuz/ABRHhv5hXJUH7LLVIqs7nDwlp+CvyZX0Ln2YsWLEYJixYsUIc7d6x7viuLXucVepi/ESfaV1E2l8ntGVzLiOnFVxGzs/HNYdMsNh6uLSTFra7mgtPaG3MLY1G1GwTBUVd0EHmprgsDa1cMqTABOW4HM8lrk0llmWFe9pIUYi1yNpkTJVsvzggVG47MYeBnTOjoGZYdj0VObLSWVAWuGoIggoK7Y2LgfdTKHYTVeBmgKtrc465clloq5QoGhNFRjg9LslZ+DXB4q0naGD5jCfcPNVYaqWwWx1KoHt21HMbhDOO5YH1S2STL8+4aTM4CsF2XV9wTH9lUqN5+kwvBlozjkeoVku/i+KeBrQdtQsUlI6kXEXW3h9lQyIlObouv8Ah2HCAJSK9L3AfjaWhx/A0zl9bqWhfRIL6hwsaJP1zRKMnwVvhHLLPVpMrfc4yyqxoe14OQc+YBG+TQfFcgvug5taoHGXB7gTMyQc8981c+HbyNWpVrGQXvBA5NDS1oHcISG+7PiquJ3c4nzlaMKCRyq5yttms8eCtlq0JR9Whqdgl7kaeRko4MBXqyF4EQJIMkT6QnuQcqUP2VFhorbA+JXr60n2IFpW5dkqwXkZ0K8iD/L9e5FOtWczuDloefwSYVcoHipKT5gdVWCZGRfGXP3if380ysboB8D4gJHQOTZ2P7lMrG+Yjec+imC8nTvskquNpcM/8szy1HxBXXVzn7JLCGtq1T+KGtPdm74eS6LiUi0uMgz7PVi8lZKPKAPVi8lYplEOPWoHWCuX31WP8RVnMOcZHuXe7RbawMiq+Dp2iuOfaCyLZUNQkmoA8O3OWH3tS40em85Luu3xxgrj6WIQ0z0Oqs3BtjwtNQ+seznsAfj8FVn5iQQCNP3XVPs2riz0mvqU8TbQe1jAcIBLRhnQb+PdFWrdHGRdEtk02S0DhI2RdW7aFpc30tFjiAZJHdGfiU3v/h8U/vqPaou23YeR6e7QpfZMoI+u9cyyqSeOmdmM4yWfArtX2fWF+fo3M/Q9w9hkKn8b8J0bJTpupYzicQcTp2kR5FdXY+VU/tOZ/gw7+Wq0+YI+KDT3Wq1Rk2BfVD020kcaqtjxULUVbxn4IULuHKQXd9tNJwcNNHDmPmn7bvbU7bMw7PJVVE2S31KXqOIHLbyS5wzyjRTds4fRcLPYmUmlzgGgZlxSa3W0VzhaIpt0nc8yNz7kotNtqVfXcXdNvJbUgdzAVwjjsXfa59Fqum9GUYEzGwE68/JGW4Ne7E3R2fmlt3inTZiLczt8T8lrTvnFUAMARA5aqrFlCNJ7bc/IHbmEAhJSM1dLVYw8JFbLnc0yBIS65I6FsWxQ5eMaiHUTyzb7lo5qcZ8EJC2aFu6nOi2bQdyPko2WotmgyXpGUKWpZyNlHhyJQ5CcGiMlE2UQZ6FDgKcIgAl5mOv7fNWa6LuxFjRrEfv5KtWFmJ+exXSeGrNhBfGwE/Xcl3T2VuQyqO6aQ6oNwNDRstK1pdoHESY1Pj7JXlWohhm7uE+eQ+K4GW3lnWwksDKnbamz3/6j81rWvesNKtQf1O+aGD4QVd6uOSSSGP8A6gtH/wA1T/UsSUvWI8sDbH4LxbOJrrqOcRbqADu1hdOTjqYMRORjnPNct+0W1WavWpOs1dlYBhDixjm4SHSAcWsydE8tV30xmGNyUF3cL07XUwklmETI79M12v1Txh9HLlps/T2UFlnHJdZuK97vFjoUrRa6VN7AC5jg7E3MkZxGkeaZXb9mtkZm/wBJU/U6B/tAPtTC28CWR4Ho/unDve094cZ9qWtbFZSXYuOlln3Mmuni67WS1tvoObHaa90CNNwB9eQVs/hsWOy1mVKbpyY7EG8xI1HJVi8uE30CXGmH0z+NokR1GrfFbWAhogCEE7FNYSNcIODzks7Dlkqr9pFpb/BvYT2iWkD9L2kpmy2Roq7x1WDrJUxAE5YejpiR4SgjSnNSfgk7HtaXk5fXMgHlkhSFKHfXct6dAu0HjsugYOgYL1FC738lE+jEEGe/UEbEKyZRlAFxgefJEtaGnMyfZ5LGv7KHru06KA9sOfa+yhKdSDJE9OayOyF4W5KiLgt1wuLmAl0A7OHIxkU7bSlV02OW03U3uDS1o7J2GUd+vtT+72EAa+OayvB04qWEQWu7WuzjNVm8rtLHCAS2f7hXstQtoACqM2i5Vpia67C1rfV7R59VZLpuGhV/9w0O5QD8UrCV16wpVBhbGLMwYGW8c0uac+mOpajxgtF+8H1KTMeFtSnu9mcfqGo71Va9yhwOHIx5q4cPcWupEEHFTORBzjoQteIrOxtoJpABlRoe1o0E5EDpIKVGUosdOKa5OYWywvp+sCoW+9dHtNiZUbDo71VrwsNJrsLAXu71rru3cHOtqUec8EF2gTPP393kur8L0HeieIzc05e0eKp/Dl2Uw0PZmTrOoO46K/3MCBlElaGt0Wmcq3UYa2+GKKxzUFLc8z7svgp+L6NsZVbUs9BtVjx2oDy5rxrLWg9kiDPOUppC3mC+xva3mG1Dp0wriy0tkXg71errnFSGdRyCqvUd4Va1MS+kWt2LsTJ/1BKaF64qjWOLGkgkmchGnnn5KLTz+AnfD5GkrErrXnGItALWuDMWxMTl5LExaS18pA/qK/kfWkuCAZej7O8VWjEMw4bx06o6uTqlNtKexaOojiNuGzPBBp1uyHjRriJaCdpzA6iN0W69G+mNEkNeQHN/MOY5wQQQuSBxdQNHE4UyZLAcpBxB3Q4s8t0Rbrwq1m0m1C2aRlj2gioDEEl07/BI2IfiJeeJrXUoD0tMY25tq0tsJ/G33Hv6Z1Oy1g/tBpaDo0mSOhKz/qloe3A54w7wILgdnHl3L2z0ySGtBJ2ARw4JbjCSCSISu/LnrWsNpUmOMuzdBwjvdoFaKLGWbC61MOfqiQYP5m6o+jxk1xhlMtYPxOyEJnqNdCfQbOZX39nVSxsFZ5bUbocJ9UnmC0SFXXOaciMiug8f8VtqUSwGATtvnp7FzQVg4wPktVMpSj7jm6qtRnwetaWzGmon3Ja90uPVE26s5sAHKc80vqHfqnC4ILY8BuaELs1s2pIWNb2h3qw+gtzcgtWN2U4atqdOSFQGQu7qtSm04TkTJBEj9irtZc2gjcKj+ncH4QPie/uVguq8sPZcMufL9kqcM8j9PfteJdPofuKDruUhrBD1HBZnwdIhL4UFWxNqkE7ZKSq5QsqRmqLTwyWzXdgmBk6JM5COiLvC3tkEnJrQ0eGfvJSK8r7IGEHwHxSOpay4y4z0RRpcuwLtVGKwh9bb5LuyzIc0E1pgO0BOR3Px2PkUz4XuulVBfUcHQ4NFPEGkyRO4JJBdEbtzyKJ4sqUzVw0nEj8RMYQ+ZdEZHOTIykk5zA0xgo9HLtslZzJkdz24MJEkBxExqDpMctFZmXk5pgEuOwGpVEo1O2A05zqM/JWu7KDWDFUcWnmcnn+nZGYpIufD9+1m6sPnnCs38e97xFQtbAJkDOQ7IHmC0efVUuyWphaHU21akesctt2iRi7pTulanYAYJpHP0lI4o6kes0pNsNy47Dot9OXPQ1ttFlem+haAajHn1muwkgGQMstkoo8C2Sfu5cRs55xeRMJiGVHtJpPZWpxBn15/MRptlCW1K72yIcw8nZiejlh3PpnWSTWUVrjLhCoSxlmouykuLnADYAAuOe6xF3lx9WslU030zUpwMLyJkxnrlzWLo0zujBKKTX8+4mai3yAWxpgJRaqWU77qwWgic9gq/br4s7XZ1WdRMrEsvpG14XbIbOIKJqszSepf1nafXnlAPyUjeJ6L8mhxPcB7yo6594IrI9ZLfw/dBrAuc4Mpt1ccyejQrFTvShZh/h6TnmM6hz8zsqFc3FDaRP8AhqlXvcfRz1a1va81DxJftstfq06jWRAp06VRrY8WK40Tk+gpWQS5DL14hfaSTGZ31AG0c1X7Vawwfe1XfpG/gEJZbpvBrYZQc1v5i0e8haP4etb5JFJxicIeC49BG/itC0sl2Ilqoie87U+s+WghugHzWtO7KmsgJtd4B7MFrtC05EEd6OoUSFUrHDhFKuMvcxF/0mQQXEkpVaqDmEhwj49VehSHLwQV5WIVWwRB2I5oYXvPJc6E17Sn0qRP75KWmzDUaD09qPstzVy6G0nvgxLWucPMBLrQ4+ldiydiII5RlHsWtNPowtPOGO3UVrIaVPd1YPaATmtbbZJ1kddv2UEZ5wyc1WxM6KKrbMOiAcxzNTM6Qt6FnJzMqFbUhtYb5nCxwIOmLYnaRty8kbWrEJWyG6hL7yt5Ahrj8kqVeejXTqX0x1UtfNLLde2zfP5JYapIaCZO6y1VYGGO89VaqSDlfJ9EZqErdi0pU3HQEo6hdbnes4NHmfkmCJNeTayXtUpB4Y7CHtwu6iQY8wERZbDUqjE4+jYfxH1nfpC2pUaVIy0F7hu6DHcAICOpBz83SG7yqEyl8BlgY1nZoNOI/i1cfHbwVgu27Wg4qxxH+WZHid0is9tDB2RA9ru8o6yW8uMnyVCnkvtitzAAAI5QtrTQaTjpuNKpqHsyk/nGjx0PsVQoW3OFYLBVnXRVgU00P7mvlpcTUaKdZkB5Z6rgdHEbtPPUEEbK2GhTrNnJwOh19q53bKDsn0wfSM9WYhwOrHc2n3wUyuW9CyKlH1XevRcYz3wk6OHVKtqVnPkfRc639hta+E2ky0kTqsVksVpbVYHN8Qci07hw2K8SPQmdBW5OIcQvdhfh1IMeS5qcOIVfRhzQYqUzIDXeGYaduWi6neDJ8QqLfN3mm41GiRmHt2ezfxR0WbTTfXu5LfdV0WGvRbWo0KZB1DmhxaRqDM5j90dZ7LTZ6lNjf0saPcFzzh2+DYqwe0l9nqesOg6bVG+3xy6g/C9ralMgscAQRyO69HprITXSycexOLMs9rez1XGOW3kmlC8Gv9emMXQkT4c0matwn20wsWJLIKskumPXVGnSY6pRb7lxS+kIdqW8+o5FH2K2NIAIJd3wD+6mqWgkQMhyHxSbaFYtskTdt5Oc8Q3a20HJ3o67PVqDIOP8r/diSaxXg5tT0NpbgqjLPR3Ig6fNdCvW6BU7Tcn+x3f16qsXjYGVm+itDSC3Jrx69M9Obei5V9G322ftL/o6nUuLybus24Xtlux1VwY0TPkOpKS2e3VrE8UrT26TsqdUZgjbP4ajqrnVvRtkpGBL3fQXNsqnB4Z2aZxsWUWfh/hWhZjjdUc95GYaYaf6Rr3kprZLBYTipvs1nAfII9GwzJzkxr1Vfs154gPRDMgYnHQd5+CPuW1sp1e2fSOPs7gs/uT7GSqi0znf2kfZs+xYrTZA59m1c3NzqI67up/m1G/NUCje7265hfXVGs1w7OnJc14t+x2z13GpZXfw7zmWRiok9GiCzwy6LZXqEuJfk5c6k+0cWbfLf5Asde86CE34g4CtFkcG1A10yQWOkEDcEgdMiAUgdZcJhwIPI5LVGSksozuEU8M9qWsu3Qzqe5W76IC0qnJWWvsa2fNxJ2zRdPOChLOOyep9yYU2qMuQRRZKIJAyC8pjJF2eiBmVQiTPLLY/xO8lLaa09kaBa2ivCCbUkqFYNa9btAbBNbFUyjcqvUXy896Y1LWGDLX6yUClHwWBtobTE6n2BZTvio71AQOZ+HNKbspO9aoZnRvzTalUkgQqFtJFjuK1OPrkkcjmmXpGgggAA6xke8EbpRYQQmnoZYVQp9jOz37UszyCQQ8YmuMQ4bzycDt1yWJI2kysz0dUuAacTS3I6QRnscvILFeQ4ywsZBbQZCV2mmCCPEfJHB8t7vr5IWquaekZRrdZxScWuH3TznGrHbOH1onPBN/vs1b+GrHFRdo7UMnR4P8AIRr/AHRV42QPaZCrdJpafQv/APqcf+BPI7ciuhp73HrsxX0pnVr1oPbnTzb0GI56EcwgG0rQ7Rr9tg3xE/XwF4E4m0s1YwdKbjsf5D8PLkrReNOrMtc6DGTQJB5jKY+uS9Dp9bGUOkct6CU7Nu/AlZdFoJB0gkyX6cjknlIuDRjLce+E69YKDrWGoc3ucwYtX1A0d4z06JNaDQp62mgCJ9Qmo4HmA2Y7lonbXJJykkZfRsrk4qLf75LRiQN6WFtTXJ+x+B6JPa+NbNTYC70lVwylrA3P+twSev8AaeNKdlLur3x/ta0+9YLbqZJxk00aY0S+CxjhkvYadUtfTdqyCc+YOWE9QqNxPw/aLE7GHPq0BzJJaOTtwORGXxltH2g24jsspUxzLST5vdHsSy8OKbVVbFS1ETk5rYA//NvxWGbo27Uma6ozg8pjnh3ip7mijAGZIdtGpnqrhdl8U6Lw4HET606n5LjlmqMa4YcTuYAgHx28lIadoxBwLwRoRK51lKb+DoV3vHWT6OsvF9LLIjvR7eJaThk4L53o3taP+4HTuQc/IqR1+V2nssy6uz9izugPdF8tHS/tRvWm+hTc09ptSPAtM+4LnIvAOEOAI5ESlV933UqhrXAiM8+eiUttJWuiDjDBz9VFTnlFqfSs5E4BPe6PIFI74LMX3bcLYEDXaTme9DC1la13SAnCYRafJJRENb5+1FsKGb6re4IhuioJjSx12xmpn2gbJLTfCID8lBLiS13Soqb1492SicVAkgax1NSjbEcT5Og9pSqzO1TK6qmR7yow5IsNIxvCnp1YS+hzW4cZ1yVGdost323RWuiJYHN8VzehWjdXPhe9ROEmQVBU4m9opwZCxN7fY4OWYKxVgFSKqx2fTTzWlULUn67ls8SFzmeoBYSe97sFQR5HkU4jM/X1qoyNkSbTygWk1hlObaTMVDgqsMSdHAaEn+b3o+0cRV3Dt2t8chUd7mappetzMqjERmMpBgqvV7MxpBYOydJ1BGTmnqD7CDutcLVJGadbiyGpeLCZLnvPd8XGV5/Hn8NJx6uJ+AHvTO6LtdXfgYWg9TCa27g2qAGuq02zyDnfJNjBy6QqUtvbKhVtj3bUx4A++VE6s7eoe5oI+QVypcF0/wAVdx/SwD/kURS4Psw19K/+prfcE5UyFOaKA3BPaxnyCIoVKM5sMc5B9hHxXSLBwzY8UOodAXPe4T1BKY0bhosMNs9IEfkHvKC2OzGcvPHCyUrF8fk55hyBptBadCMRE90pjd11WmtoyoO6mfeQux3OymKeB0CTlAjyhTWm7zSl2Nxb1Pq/sl31emsvkZXfu64ON3ndlWj2XU3ufuDhBA1mDr0hLiARI+uhHNX/AIivBtvaaLX+je3KlW3d+Vx1DT5rk9RlWzVXU6gIcD2mnf8AMDvPPdLVe6O5DY3rOAu00g7LZKrTZ8PwPNOqRDhI0Uj7MHCDopGW3guyG7lFZClnshHVrvEkAoSpSLRBT8mXPOAil6o7gpg7RD0DkO6FKVQLMfkt2PWVBIlQB2asEKxqN5yWAqN5VEQGzUom73wSEI7VTWYw8dVYb6LFSOQARLG9ULZ7K5w1gIhlAsOpKEzM3DEyupxa4QUGynKMstLCVAWdHuy8g5gD9QsVSpWuNFirInYQPH19d6koafXVY8arahv9aZrnPo9SuwZ7Id9fXJRvai7SyD4+/wCgoi0KIFoyjmIOhCrt7WLC6Nqhy6VRp3Yx2e/DyVgbkVHelkFRhncRPJ2UGUUZbZZJJbo4KbZbSWODmkggz5Lp1itzbZRDhGIZOHJ4EkdxkHxXMraw+uRBkteOVQanud63iRsiOEb9/h7R2j92+Gv5D+V/h7iV06JYfPTOdfHK+5dHsIMbomxug5o287ID2x4/NBU2Ld9mZIvyS1agJTm7q4eIPrDTqOSSin0RVnBaZ0hXgj57HwyiP7JnfdSbOxh/7jRiHNsZ+2EDckV3d3rj3EKW9qwe/s+q0YR3BXtUpJMQ5bIs5tfN0mi6WyWE5Hl0K0tljp26mKdQhtdo+7qc/wAjuYV+r3fjaQQC081S74u51F0at/C74E81zr6XRLfD6fKGVzz32c5qMqWaqab2lrmmHNO/UHccinNGHtxN093erbarup3hTwVIZaGD7qp/N+V/Mf3CptCw1bNUcyo0tc0w5p0PUcxyKXNRlHdH+fZnQpszwC2uiRmltseSc+UK2WikHNkeXJV+2WbyQQnjhjJ1qXIBRdkp2GQhQIKlpvhOMskE03bKGoIKkqDcLWrnmrFmjXLwlagr2VAiCoF412h5LZwUYUCLXdVpxtAJTinSVKsNYt02TuwXg4ntHJCInDnI8IUjAvBSMAiCCpKLdtFBJuHnmsXtSxklYq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35225"/>
            <a:ext cx="3240360" cy="237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5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6116" y="4766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algorithms are implemented as programs on digital devices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36" y="1268760"/>
            <a:ext cx="15605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4" t="17295" r="29976" b="24794"/>
          <a:stretch/>
        </p:blipFill>
        <p:spPr bwMode="auto">
          <a:xfrm>
            <a:off x="1115616" y="1691680"/>
            <a:ext cx="5426927" cy="496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0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4868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algorithms are implemented as programs on digital devices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0"/>
            <a:ext cx="15605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8" y="1842614"/>
            <a:ext cx="6272461" cy="249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509120"/>
            <a:ext cx="8138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Resources that will help with this: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+mj-lt"/>
              </a:rPr>
              <a:t>Beebots</a:t>
            </a:r>
            <a:r>
              <a:rPr lang="en-GB" sz="2800" dirty="0" smtClean="0">
                <a:latin typeface="+mj-lt"/>
              </a:rPr>
              <a:t> and </a:t>
            </a:r>
            <a:r>
              <a:rPr lang="en-GB" sz="2800" dirty="0" err="1" smtClean="0">
                <a:latin typeface="+mj-lt"/>
              </a:rPr>
              <a:t>Beebot</a:t>
            </a:r>
            <a:r>
              <a:rPr lang="en-GB" sz="2800" dirty="0" smtClean="0">
                <a:latin typeface="+mj-lt"/>
              </a:rPr>
              <a:t>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Daisy the Dinosaur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Logo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+mj-lt"/>
              </a:rPr>
              <a:t>Textease</a:t>
            </a:r>
            <a:r>
              <a:rPr lang="en-GB" sz="2800" dirty="0" smtClean="0">
                <a:latin typeface="+mj-lt"/>
              </a:rPr>
              <a:t> Turtle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05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Programs execute by following precise and unambiguous instructions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4240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84482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A program will run exactly as it has been told to run even if a mistake has been made in the algorithm.</a:t>
            </a:r>
            <a:endParaRPr lang="en-GB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573016"/>
            <a:ext cx="82809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A wife asks her husband, a computer programmer, “Would you please go to the store for me and buy a carton of milk?   And if they have eggs, get six.”</a:t>
            </a:r>
          </a:p>
          <a:p>
            <a:endParaRPr lang="en-GB" sz="105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A </a:t>
            </a:r>
            <a:r>
              <a:rPr lang="en-GB" sz="2400" dirty="0">
                <a:latin typeface="+mj-lt"/>
              </a:rPr>
              <a:t>short time later the husband comes back with 6 cartons of milk.</a:t>
            </a:r>
          </a:p>
          <a:p>
            <a:endParaRPr lang="en-GB" sz="105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The </a:t>
            </a:r>
            <a:r>
              <a:rPr lang="en-GB" sz="2400" dirty="0">
                <a:latin typeface="+mj-lt"/>
              </a:rPr>
              <a:t>wife asks him, “Why </a:t>
            </a:r>
            <a:r>
              <a:rPr lang="en-GB" sz="2400" dirty="0" smtClean="0">
                <a:latin typeface="+mj-lt"/>
              </a:rPr>
              <a:t>on Earth </a:t>
            </a:r>
            <a:r>
              <a:rPr lang="en-GB" sz="2400" dirty="0">
                <a:latin typeface="+mj-lt"/>
              </a:rPr>
              <a:t>did you buy 6 cartons of milk?”</a:t>
            </a:r>
          </a:p>
          <a:p>
            <a:r>
              <a:rPr lang="en-GB" sz="2400" dirty="0">
                <a:latin typeface="+mj-lt"/>
              </a:rPr>
              <a:t>He replied, “They had eggs</a:t>
            </a:r>
            <a:r>
              <a:rPr lang="en-GB" sz="2400" dirty="0" smtClean="0">
                <a:latin typeface="+mj-lt"/>
              </a:rPr>
              <a:t>.”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20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7" y="901700"/>
            <a:ext cx="86090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70" y="3284984"/>
            <a:ext cx="15605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8803" r="17768" b="9772"/>
          <a:stretch/>
        </p:blipFill>
        <p:spPr bwMode="auto">
          <a:xfrm>
            <a:off x="179512" y="260648"/>
            <a:ext cx="46405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11026" r="17591" b="9907"/>
          <a:stretch/>
        </p:blipFill>
        <p:spPr bwMode="auto">
          <a:xfrm>
            <a:off x="3923928" y="3212976"/>
            <a:ext cx="4896544" cy="326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7" y="1268760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www.exwickheights.devon.sch.uk</a:t>
            </a:r>
            <a:endParaRPr lang="en-GB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60" y="487336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www.michaelemerton.co.uk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93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and debug simple programs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0848"/>
            <a:ext cx="14208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132856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j-lt"/>
              </a:rPr>
              <a:t>Children to use algorithms to create simple programs.</a:t>
            </a:r>
          </a:p>
          <a:p>
            <a:endParaRPr lang="en-GB" sz="3600" dirty="0">
              <a:latin typeface="+mj-lt"/>
            </a:endParaRPr>
          </a:p>
          <a:p>
            <a:r>
              <a:rPr lang="en-GB" sz="3600" dirty="0" smtClean="0">
                <a:latin typeface="+mj-lt"/>
              </a:rPr>
              <a:t>Debug = problem solving. What happens when the program doesn’t work and how do we change it so that it does work?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1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Create and debug simple programs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6832"/>
            <a:ext cx="15605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5597691" cy="41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7" y="116632"/>
            <a:ext cx="3528392" cy="26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9120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85" y="3226679"/>
            <a:ext cx="4248472" cy="32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497" y="278092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Textease</a:t>
            </a:r>
            <a:r>
              <a:rPr lang="en-GB" sz="2400" b="1" dirty="0" smtClean="0">
                <a:latin typeface="+mj-lt"/>
              </a:rPr>
              <a:t> Turtle</a:t>
            </a:r>
            <a:endParaRPr lang="en-GB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025" y="639008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Daisy the Dinosaur</a:t>
            </a:r>
            <a:endParaRPr lang="en-GB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35555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Beebot</a:t>
            </a:r>
            <a:r>
              <a:rPr lang="en-GB" sz="2400" b="1" dirty="0" smtClean="0">
                <a:latin typeface="+mj-lt"/>
              </a:rPr>
              <a:t> App</a:t>
            </a:r>
            <a:endParaRPr lang="en-GB" sz="2400" b="1" dirty="0">
              <a:latin typeface="+mj-lt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13" y="4957821"/>
            <a:ext cx="1200473" cy="140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6" y="260648"/>
            <a:ext cx="26384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854" y="294153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Code.org</a:t>
            </a:r>
            <a:endParaRPr lang="en-GB" sz="2400" b="1" dirty="0">
              <a:latin typeface="+mj-lt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572139" cy="26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5977" y="31557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Kodable</a:t>
            </a:r>
            <a:endParaRPr lang="en-GB" sz="2400" b="1" dirty="0">
              <a:latin typeface="+mj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1" y="3501008"/>
            <a:ext cx="2885306" cy="230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594164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Tynker</a:t>
            </a:r>
            <a:endParaRPr lang="en-GB" sz="24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6263" y="3879537"/>
            <a:ext cx="453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Debugging – Often easier when children working in pairs or discussed as a whole class.</a:t>
            </a:r>
            <a:endParaRPr lang="en-GB" sz="3200" dirty="0">
              <a:latin typeface="+mj-lt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33280"/>
            <a:ext cx="1213098" cy="14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33265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GB" sz="3200" b="1" dirty="0">
                <a:solidFill>
                  <a:srgbClr val="000000"/>
                </a:solidFill>
                <a:latin typeface="nta"/>
              </a:rPr>
              <a:t>Key stage 2</a:t>
            </a:r>
          </a:p>
          <a:p>
            <a:pPr lvl="0"/>
            <a:r>
              <a:rPr lang="en-GB" sz="3200" dirty="0">
                <a:solidFill>
                  <a:srgbClr val="292929"/>
                </a:solidFill>
                <a:latin typeface="nta"/>
              </a:rPr>
              <a:t>Pupils should be taught to:</a:t>
            </a:r>
          </a:p>
          <a:p>
            <a:pPr lvl="0">
              <a:buFont typeface="Arial"/>
              <a:buChar char="•"/>
            </a:pPr>
            <a:r>
              <a:rPr lang="en-GB" sz="3200" dirty="0" smtClean="0">
                <a:solidFill>
                  <a:srgbClr val="292929"/>
                </a:solidFill>
                <a:latin typeface="nta"/>
              </a:rPr>
              <a:t>Design</a:t>
            </a:r>
            <a:r>
              <a:rPr lang="en-GB" sz="3200" dirty="0">
                <a:solidFill>
                  <a:srgbClr val="292929"/>
                </a:solidFill>
                <a:latin typeface="nta"/>
              </a:rPr>
              <a:t>, write and debug programs that accomplish specific goals, including controlling or simulating physical systems; solve problems by decomposing them into smaller </a:t>
            </a:r>
            <a:r>
              <a:rPr lang="en-GB" sz="3200" dirty="0" smtClean="0">
                <a:solidFill>
                  <a:srgbClr val="292929"/>
                </a:solidFill>
                <a:latin typeface="nta"/>
              </a:rPr>
              <a:t>parts.</a:t>
            </a:r>
            <a:endParaRPr lang="en-GB" sz="3200" dirty="0">
              <a:solidFill>
                <a:srgbClr val="292929"/>
              </a:solidFill>
              <a:latin typeface="nta"/>
            </a:endParaRPr>
          </a:p>
          <a:p>
            <a:pPr lvl="0">
              <a:buFont typeface="Arial"/>
              <a:buChar char="•"/>
            </a:pPr>
            <a:r>
              <a:rPr lang="en-GB" sz="3200" dirty="0" smtClean="0">
                <a:solidFill>
                  <a:srgbClr val="292929"/>
                </a:solidFill>
                <a:latin typeface="nta"/>
              </a:rPr>
              <a:t>Use </a:t>
            </a:r>
            <a:r>
              <a:rPr lang="en-GB" sz="3200" dirty="0">
                <a:solidFill>
                  <a:srgbClr val="292929"/>
                </a:solidFill>
                <a:latin typeface="nta"/>
              </a:rPr>
              <a:t>sequence, selection, and repetition in programs; work with variables and various forms of input and </a:t>
            </a:r>
            <a:r>
              <a:rPr lang="en-GB" sz="3200" dirty="0" smtClean="0">
                <a:solidFill>
                  <a:srgbClr val="292929"/>
                </a:solidFill>
                <a:latin typeface="nta"/>
              </a:rPr>
              <a:t>output.</a:t>
            </a:r>
            <a:endParaRPr lang="en-GB" sz="3200" dirty="0">
              <a:solidFill>
                <a:srgbClr val="292929"/>
              </a:solidFill>
              <a:latin typeface="nta"/>
            </a:endParaRPr>
          </a:p>
          <a:p>
            <a:pPr lvl="0">
              <a:buFont typeface="Arial"/>
              <a:buChar char="•"/>
            </a:pPr>
            <a:r>
              <a:rPr lang="en-GB" sz="3200" dirty="0" smtClean="0">
                <a:solidFill>
                  <a:srgbClr val="292929"/>
                </a:solidFill>
                <a:latin typeface="nta"/>
              </a:rPr>
              <a:t>Use </a:t>
            </a:r>
            <a:r>
              <a:rPr lang="en-GB" sz="3200" dirty="0">
                <a:solidFill>
                  <a:srgbClr val="292929"/>
                </a:solidFill>
                <a:latin typeface="nta"/>
              </a:rPr>
              <a:t>logical reasoning to explain how some simple algorithms work and to detect and correct errors in algorithms and </a:t>
            </a:r>
            <a:r>
              <a:rPr lang="en-GB" sz="3200" dirty="0" smtClean="0">
                <a:solidFill>
                  <a:srgbClr val="292929"/>
                </a:solidFill>
                <a:latin typeface="nta"/>
              </a:rPr>
              <a:t>programs.</a:t>
            </a:r>
            <a:endParaRPr lang="en-GB" sz="3200" dirty="0">
              <a:solidFill>
                <a:srgbClr val="292929"/>
              </a:solidFill>
              <a:latin typeface="nta"/>
            </a:endParaRPr>
          </a:p>
        </p:txBody>
      </p:sp>
    </p:spTree>
    <p:extLst>
      <p:ext uri="{BB962C8B-B14F-4D97-AF65-F5344CB8AC3E}">
        <p14:creationId xmlns:p14="http://schemas.microsoft.com/office/powerpoint/2010/main" val="17497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Design</a:t>
            </a:r>
            <a:r>
              <a:rPr lang="en-GB" dirty="0" smtClean="0"/>
              <a:t>, write and debug programs that accomplish specific goals.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132856"/>
            <a:ext cx="8229600" cy="20882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/>
              <a:t>Specific aspects of coding: </a:t>
            </a:r>
            <a:r>
              <a:rPr lang="en-GB" sz="4400" dirty="0" smtClean="0">
                <a:solidFill>
                  <a:srgbClr val="FF0000"/>
                </a:solidFill>
              </a:rPr>
              <a:t>sequence, selection, repetition, variables, inputs and outputs.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501317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Explain how algorithms work, detecting and correcting errors.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4208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79512" y="260648"/>
            <a:ext cx="2016224" cy="792088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-252536" y="1700808"/>
            <a:ext cx="8640960" cy="3096344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71" y="548680"/>
            <a:ext cx="8229600" cy="1143000"/>
          </a:xfrm>
        </p:spPr>
        <p:txBody>
          <a:bodyPr/>
          <a:lstStyle/>
          <a:p>
            <a:r>
              <a:rPr lang="en-GB" dirty="0" smtClean="0"/>
              <a:t>Catwalk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41906" r="51808" b="22792"/>
          <a:stretch/>
        </p:blipFill>
        <p:spPr bwMode="auto">
          <a:xfrm>
            <a:off x="251520" y="1916832"/>
            <a:ext cx="51470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20248228">
            <a:off x="3834827" y="1805494"/>
            <a:ext cx="2160240" cy="5540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>
            <a:off x="2411760" y="3037967"/>
            <a:ext cx="3509328" cy="406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Arrow 7"/>
          <p:cNvSpPr/>
          <p:nvPr/>
        </p:nvSpPr>
        <p:spPr>
          <a:xfrm rot="1139456">
            <a:off x="3776094" y="4867793"/>
            <a:ext cx="2395561" cy="748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28184" y="127050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INPUT</a:t>
            </a:r>
            <a:endParaRPr lang="en-GB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8529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REPETITION</a:t>
            </a:r>
            <a:endParaRPr lang="en-GB" sz="3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44696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OUTPUT</a:t>
            </a:r>
            <a:endParaRPr lang="en-GB" sz="3600" b="1" dirty="0">
              <a:latin typeface="+mj-lt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43" y="174986"/>
            <a:ext cx="1213098" cy="14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4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18596"/>
            <a:ext cx="8229600" cy="1143000"/>
          </a:xfrm>
        </p:spPr>
        <p:txBody>
          <a:bodyPr/>
          <a:lstStyle/>
          <a:p>
            <a:r>
              <a:rPr lang="en-GB" dirty="0" smtClean="0"/>
              <a:t>Frere Jacques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354"/>
            <a:ext cx="1213098" cy="14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3" t="14683" r="51199" b="14010"/>
          <a:stretch/>
        </p:blipFill>
        <p:spPr bwMode="auto">
          <a:xfrm>
            <a:off x="611560" y="992423"/>
            <a:ext cx="2598384" cy="586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 rot="179472">
            <a:off x="2485273" y="1237787"/>
            <a:ext cx="3517469" cy="518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228184" y="127050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INPUT</a:t>
            </a:r>
            <a:endParaRPr lang="en-GB" sz="3600" b="1" dirty="0">
              <a:latin typeface="+mj-lt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835696" y="2741226"/>
            <a:ext cx="3600935" cy="406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676058" y="2556195"/>
            <a:ext cx="265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REPETITION</a:t>
            </a:r>
            <a:endParaRPr lang="en-GB" sz="3600" b="1" dirty="0">
              <a:latin typeface="+mj-lt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191486" y="4581128"/>
            <a:ext cx="2748666" cy="406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137174" y="4423616"/>
            <a:ext cx="281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SEQUENCING</a:t>
            </a:r>
            <a:endParaRPr lang="en-GB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7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Maze Game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1" t="16718" r="50000" b="21213"/>
          <a:stretch/>
        </p:blipFill>
        <p:spPr bwMode="auto">
          <a:xfrm>
            <a:off x="323528" y="1340768"/>
            <a:ext cx="2880320" cy="538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059832" y="2420888"/>
            <a:ext cx="2748666" cy="406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05520" y="2263376"/>
            <a:ext cx="2810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SELECTION</a:t>
            </a:r>
          </a:p>
          <a:p>
            <a:r>
              <a:rPr lang="en-GB" sz="3600" b="1" dirty="0" smtClean="0">
                <a:latin typeface="+mj-lt"/>
              </a:rPr>
              <a:t>IF and THEN</a:t>
            </a:r>
          </a:p>
          <a:p>
            <a:r>
              <a:rPr lang="en-GB" sz="3600" b="1" dirty="0" smtClean="0">
                <a:latin typeface="+mj-lt"/>
              </a:rPr>
              <a:t>statements</a:t>
            </a:r>
            <a:endParaRPr lang="en-GB" sz="3600" b="1" dirty="0">
              <a:latin typeface="+mj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7" t="32428" r="52071" b="21241"/>
          <a:stretch/>
        </p:blipFill>
        <p:spPr bwMode="auto">
          <a:xfrm>
            <a:off x="3353586" y="3352615"/>
            <a:ext cx="2651934" cy="338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/>
          <p:nvPr/>
        </p:nvSpPr>
        <p:spPr>
          <a:xfrm>
            <a:off x="5436096" y="5044707"/>
            <a:ext cx="1260599" cy="406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876256" y="4869160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VARIABLE</a:t>
            </a:r>
            <a:endParaRPr lang="en-GB" sz="3600" b="1" dirty="0">
              <a:latin typeface="+mj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60" y="260648"/>
            <a:ext cx="1213098" cy="14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04" y="188640"/>
            <a:ext cx="8229600" cy="1143000"/>
          </a:xfrm>
        </p:spPr>
        <p:txBody>
          <a:bodyPr/>
          <a:lstStyle/>
          <a:p>
            <a:r>
              <a:rPr lang="en-GB" dirty="0" smtClean="0"/>
              <a:t>Designing Programs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Can’t design full programs unless immersed in the language.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How then can we bring in the design element throughout the curriculum?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" r="1476" b="11510"/>
          <a:stretch/>
        </p:blipFill>
        <p:spPr bwMode="auto">
          <a:xfrm>
            <a:off x="1835696" y="3731553"/>
            <a:ext cx="6432376" cy="291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13098" cy="14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8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aiming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latin typeface="+mj-lt"/>
              </a:rPr>
              <a:t>Questions around teaching coding.</a:t>
            </a:r>
          </a:p>
          <a:p>
            <a:r>
              <a:rPr lang="en-GB" sz="3600" dirty="0" smtClean="0">
                <a:latin typeface="+mj-lt"/>
              </a:rPr>
              <a:t>Computing Programme of Study</a:t>
            </a:r>
          </a:p>
          <a:p>
            <a:r>
              <a:rPr lang="en-GB" sz="3600" dirty="0" smtClean="0">
                <a:latin typeface="+mj-lt"/>
              </a:rPr>
              <a:t>What does the programme of study mean and what does this look like in the classroom?</a:t>
            </a:r>
          </a:p>
          <a:p>
            <a:r>
              <a:rPr lang="en-GB" sz="3600" dirty="0" smtClean="0">
                <a:latin typeface="+mj-lt"/>
              </a:rPr>
              <a:t>Have a go with some resources.</a:t>
            </a:r>
          </a:p>
          <a:p>
            <a:r>
              <a:rPr lang="en-GB" sz="3600" dirty="0" smtClean="0">
                <a:latin typeface="+mj-lt"/>
              </a:rPr>
              <a:t>Questions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4704"/>
            <a:ext cx="1576254" cy="14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9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Best resource to show how to teach coding.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1800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85293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j-lt"/>
              </a:rPr>
              <a:t>Shows you how to teach: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How computers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Coding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Turning an algorithm in to a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Debugging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How to challenge more able learners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72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GB" dirty="0" smtClean="0"/>
              <a:t>Other Resources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It is important that children learn to code using a variety of resources although it would be useful to choose one language to teach in more depth than the others.</a:t>
            </a:r>
            <a:endParaRPr lang="en-GB" sz="2800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2" y="2996952"/>
            <a:ext cx="1852819" cy="17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98775"/>
            <a:ext cx="1647626" cy="164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hMSEBUTEhMWFRUWGRgaGBcYFxgYHhwYHRcYGxkgHxgaGyYfHRkjHBggIC8gJCcpLywsHx8xNTAsNSYrLCkBCQoKDgwOGg8PGiwlHSQvLCwpKiopLCwsLCwsLCwsLCwsLCwsLCwpKS8sLCwsKTQsLCosLCksLCwsLCwsLCwsLP/AABEIAMkA+wMBIgACEQEDEQH/xAAcAAEAAgMBAQEAAAAAAAAAAAAABQYDBAcCCAH/xABBEAACAQMDAgQEAwYEBAUFAAABAhEAAyEEEjEFQQYTIlEyYXGBByNCFFJikaGxcoLB8DND0eEVJFODkjRzssLx/8QAGgEBAAMBAQEAAAAAAAAAAAAAAAECAwQFBv/EAC0RAAICAQMDAgUEAwEAAAAAAAABAhEDEiExBEFRYfATInGBkTKh0eFCscEz/9oADAMBAAIRAxEAPwDuNKUoBSlKAUpSgFKUoBSlKAUpSgFKUoBSlKAUpSgFKUoBSlKAUrDqdWlsSxA7x3xz9h79qoPiPx+11XtaHbHD6l5Fq3Jj4h8Rz2O0e5FQSlZ0JbgJIBBI5+X1r1Xz10LrWtth71piwsl0uXdoRStv1GL+0W2tncSiXFn1GD79B8K/i/Z1MK4G72HpcD3Npjkf4C+TxSydJ0Sla2g6lavLutXFce6kGD7Edj8jWzUlRSlKAUpSgFKUoBSlKAUpSgFKUoBSlKAUpSgFKVQ/Ef4r2LGqOlt+p0xcciVVv3cEEsO54HGTMAXylcx61+NlrT2TFoXL3C7X/L/zGNwP8IBP05qiaT8TeoHUDUG6xJ3TaIHlwQQALQMgAndJMyMk1bSwfRNK5/4Y/FqzeATVL5L8F87D/PK/1Hzq+WL6uoZGDKRIZSCCPkRg1DTXIMlKi9V4m0tu55T3kV+IJ4OMMeFORzHIqTDTkVBCafB+1T/Gv4j2NCgAYM7TAHq45gSJM4kkKO5mFMJ+MfiO/pW0gtn8q55wuIZAYr5WzIIPdsGV9wcVTvBeu6aLjtqrPnvc5OoKOw4EKWARhmJO1ogAQIqGy6jZXfFHj7VawsrsVQwDbU8xn1sAN3vACqJwvMwidTuRaW5ue0p9KMSFIn1BDBCknBZRz/Kum6z8MrGte6eng6Ypwl1gyNIJwoY3LQz3BAjAqkdS6dqun3Gs6i2isUKrv23BteQWtHO3uJABEniaJk8GW/1n9sZbdy9b02mtglLZDFVA7BBJuXs8znsAMVI9N6Lp7xiwvkaezv8A2jU6o7leMIwQNAYNkBWE9jNU0KxMAEmCI5+Xfj69q2/2t9gtlzcCHcEkm2hJCzt7sSQOO8d6NUSty09D8VLpdZadbrtpVKA3HGxj6l37QSW8kx8Lkkc7u1fQfT9el+0l20dyOAytBEqeDnsa+SOq2HVUe4D6wxUsRuIBAJ2TKJJgSM5ya+qPCFnZ0/SKDIFiyJ/9tahMiRL0pSrFBSlKAUpSgFKUoBSlKAUpSgFaR6zZ8wW/MXe0kD3jmDx/Wqt+Jg1t3TtZ0BAIjzc7WZYJ2KTgE4JmJBiRmuC6brWq0tx0JIM/mWbi+meASgjafZk2niDFCa2PrClck8FePb9yBZcXeJ0t91W5/wCzeiHxwrgExzya6AnXvNEKr2j3FxSpnuBOMHEgkHtWHUZ4dPB5J8Exi5OkbvXNf5Glv3sfl2rj549KE5+WK+TRfZmmd7NlnM5ZsknuSSSfrX0t4htXrui1NhDua7Zu213GCGZCo9XcSe+fnXzLrum39Jd8u6j2bi9jgx7gjDL8wSKz6XrcPUK4Pfw+UWcHHkl9Bo1VTcZwG4ViocKcfpDDaue2frFZOnabVC6FUreDEEgQ6n5qRBTA/h+YqF0+qVmAuEqDy6ruj57ZE/arjpepabR22u2n84uMKDtHfDPALA9kcEjtzNegmmZtH5f6SDchtQqOJwASE+RMFXOIKyv198t/8Qn0S+Vpi8Aeo7jDe4EklOME5HaqVq+obmlF8vMgKSsfICcL8v7VpsMH781EpCj6C1HU7KKAVBUglAyByZYkhGEFpBBAAMGCTzX503rV3RqxdxaBBe3pmJcFRyBdJ2q/eB3PeoLT3ym19G73rwBS4l7a7BVjdLfptf6/Wou14n01q6UvbxdJZrRf/hWhdUEMuw7w/bJEfLis+eDjXzSrv779zJ+K/W7usOmc2vKtKLmwFjvZm2EkoVBVQFEHMzVStaNSohtrRwxEE/JgMfRgAPet/q2ta68l2uicXWUKWPBwDxjBhfkMTWmbbbd0SO5GY+vt96pLk7MepL5uTb0XWNRpmEMRGVBkx81PIH+EwfnUb1gJdY3Xv3JJlxdlzOSStwc+21gI7E8V6/bSoIBlTypEj+R4PzGa0rtrzIX5/wBhNQtjS7NQ6vd6LcW07sTk/Uj+wr307rjWLTLbUB2YHzDkgAYUDj4vVJnMe2dM2CWMe/PYVM9B8IXNWxKeiyObzKYJ9kUkb2nGDA7kVfkEZpdNevEqga4XI3AGSxExIJzEkzwvJivpfw54yseVas3AbTJbtqSTuTcFAIDjkAj4iADVC6T0WzpkKWV2ho3Mcs8d2b+u0QB2HNbosA9if+1aKHko3Z1xHBAIIIPBGa9Vyzp/U71gzacqJnacqfqP9RBq2dM8dWmhb48pvflD9+V++PnUOLILPSvNu4GAKkEHggyD969VUClKUApSlAKUpQClKUBzbq3jZ9J1C7Z1NsrbZptORAZSo+FuDHBHaOBWz17oeh6lpzcYAlVJFxIFxRE4Pt8jINXXqnSrOptm1ftrcQ8qwnPYj2I7EZFc76x+G1/SBrnTrj3Eg7tO5lisZ2OYkx2bJ/e7Gs70uuexrGS7m54c8H9Pt2k8m2rlSD5rQbm4dy3b/CIHyqz+SsRH3/7964/0jxAynfaYggwQQQQe4IPf5Ve+j+M0uDbd9Le/Y/8ASvguoWZ3HK2/qeh8NcwJu7qSnwguv9h8qi/EX7DqLBXVKrr2B+IGP0kZDfMVD+LvHduxabySC+NpmATImPfE1z7V+I7l+7bc3B629SjtEROB79jmq9F0nUP5rqK4ff7dy7jGvmW5WvEHTEsal0t7/Lw1vfBPlsMSRE5kT8qiWH3qbYb9QgIDBkZACAcj0gwSBI7Txg9q1NZ0prTKmTcZmXadoAYEAANug85JgD+tfdYpfKlJ70eXLd2iORTM/wBKm+g6fSufz2aZECPQR3DMJYTMSAYjgzjV6L0O/qrm20vDBSSQACTAk95I4Ez2muiaHwT+yWt1tfMuiTcbdsuKoIB8sEFYE/EDOCAwmK32OXJJ01EjOteJr9i41p7O3ThtwRDJg59dzBufVoMfOtnr2ktavTI9jSlkJCC+4e27AKp/KG0ggl8u4g7WwCRXnVdeuXbQBW1fUQm7awjJieCCVbkHnv2G3f6or2lby71pEIQokPZCkBTAcwpCjAEFZHPFRuc8JYlNy/y9/b/hBdU68t4KGQJs9IVZIwoDEsSSXJEkHj71G27pBlG2ntmP61JdQAa09sMLf5wMh7twsirAcqZSdp9T7iWAECIBrmsR7OGZXXBVlIIg8Z7YzByMe4qtHZjaa5v1JC7dVv8AiJtP7yAD+afCftH3rX0hO8BVLscKoBJJIPAGTWG3r5EDIHII9/Y9qu/hjqOl09sNEOw9dyCSvvn9Fv3I9vUaUap3wYehfhyFO/WkNmRYU4P/ANxh/wDgv3PIq523NsiFVQF2qu2AqxgKogAR9q8WtTw6NPcEZH1nit9Ooo4Iux8jt/nHsa2qiEa720fKwv8Av+/yFYSz25G3GN0iR9DHf5Vs3em7hNptw9sY/r/uK00172ztKggYg9s5+9Sn4JoanVqy8EH+pPfPAH2qNYnvUnqDaYEqdpHY/wDbv8v7VVuteILVjcGbdcH6AJgngMRgH+H+3NFJIVZP6HxM+jBdbm1Bkq2VPvj/AFEfWupeHeqHU6SzqCAPNRXgTEMJHInivk/q/XLl9iXML2UcD/r/AL7yT9SeBLW3peiU4I01ifr5SzWbdkPYnaUpQqKUpQClKUArHfvqilnIVRyTUd4g8SWtHZ867JTeqenOSYqieK/EN1h1fTX/APhKunWwQufzWVCQZ9UO6jtlTmZirdFlGzpyOCAQZByCO4rxqdQLaM7fCqljAnAEnFc48LeJbq6/TWbtwCwel2rpn0r5kqCcmBG1/bnMwI8+N/xUCzp9Ksswguyng/uJyZHc/wAjU3aM5SUeSldT09tr1x7Y2K1x3UQBG5ieBgHNY2LBGzkDBqOv+ILRcKtwAfvEMRHzCgkGflUjrE2qCGRw6yrI25W+h5kHBUgEdxXys8eWtU1yz1VOPCIBOnXrwa5DMBG5uw+vsKwvoDbcE9mHGf5Ec1Z9PpXTpty8guQB+aoIggcnPsOwmo/w915btt7PlWnuEErvHbgxJHEyYMxPaunHPJNvSrSenbkTlFKr7FVtasFhEt6iQPhwTUrpFS6wyZBJRAysSxkeokyB9pPy5rF1noKh1CEIGtgk7W2Fs/CcypwNyjb7CBJhpuJG5WQEkg7YkjmDwSJ7cV7+lNHlLJGf6WXfqGstm0Fsk+X5cNbKgbbhXaY2qOSSZJyJkkwKkNB4qKOy3V3orkhSV3JJIMFsE+oALiADmBFUfT9VkMGkqYnInn+sfOp/TahWBYMriAXzDSRBWAcKZOY+4ilUYyU0/Tz+f6LNqbS6opdKC2AD6hhnEmMDA+pk/wCu7bsKohRA/v7knuT71WtB1a4oEBXQBVFpmhwAgI2uxhj8jE1PaDqlu7IRvUvxI3pZfqp7fPit4tVsaY8cVuvyRvinTBbfmgHcGEnvmfvyZ5qtP+YizLKo2qIACyeIA9+39asnVtWL9tlWBbBl7x+H6KP1seMY+ZIio3pesVSF08gfreN7kCCdwGduOBA5j2qkpK67mObDGMdS2Ik+Drv7pUMCQMEkiMBQ0hpYekxHJ4rKdK9qFfDpgweGGDkfMdqsuvvFgdQLyi4422VtqH3rMwVYHdnkQNpIkSsVDX9O8+sHcuGnJ3DmT7zWcuDbBLfTz6mTpXUCjAyRmWCmA3MysROZ3CCcSTVjs9dtTDEoP3zG37kE7f8ANA+dU9lr9t6krwaopyjwdzimdE090qwZCIP0II/1r31TqJZS1wqiqJJwAB82PA+9UnpvWxZDHbiDIUwJ5kLO0H6AT3qsdZ8QXNW/5jbba5W2swPbH6n/AIj/AErVZFLetzNwrYmeteNGuHytGCAcG5EMR32g/Av8Rz9KqWoaPSCCBkkGQWPJnv7T9fevV3UYKr6VPbufbce/04/vWACo53ZDMd34T9D/AGr7H6PZ26eyowFtoP5KBXyJZ6ReulUtW2drhCKAJljgD5fevsSwkKo9gB/IVKM2e6UpUkClKgPEXi1NPp2u29t0rdS0VB4dmAgnsfUOfcGhKVkzq9Utq21xzCopZj7ACSf5VWOo+NwNX0+3Z2vZ1nnS3yQLEfPcwEfWoLxR1gpf18v5lptGxNokcBV3wOZClvlJ+tc30viggaBrbbm0xdmtmYVhqrpXce027k47DtIql3wWSN7rPVGPStWit5iN1F9pMmFOmNy1BJ97Y+Uk88mO6t4he7qdXcsMVtX53b1O7buS5GZ2nep+3tUeLNwI9wkBlbEGVDOSshZIIG4gGcBe9YepdaCC7bQhgVC7ob4do3QTEqxnkcZEHiVHyS2bg69c8wi9+YLS+UjkLi2GMAdiAWJzkTzU/Y0lu8ju6PqCvqFpiCD3PrPq2xJ2LAAAw3ak9O6C+o/MuE2rePVsckggmVABwQPiOJ4nirFqfE8+g+m2gMIvBhYXduI4IGcd8Sahqjlyu5VHl+/2K7rtHBJVcdgTJA+v6vvUt4VOjeEvRYvAXD5x3ne0flrAwigc+5FTeg0B1YbzrfkMtsOrQqJs43Sx4HsZYyPeaiNV0W9Z23oKyfS0gNOe07gcHBFUW5E5ywvepGS6t5C6OwTTuMidxYgFW2JOZI+IwonngV+dPtuxC6dPLAIOBuLFcgs0euOdsbR7DJrP0vSrdfdffJ7kn5RuMGBHbt7ipx7RtBmDqtpfh2uuSs53j0gCCRt9RHtNZVGDelc8kwUuq3cq8L3wR/XukallF1nW6Nsm2D8C8SFGAMTKH3Ocmq/p9F5zrbVN5JMW2BOQJMR2gZ4xU917r7eWollnOxviOANzDkAgYkAnJMzNQum6/ctqVWBuOWAhoxieP04kHb2iuiFtbnM+nnrddu98/QhtZ0JrYLCZDEBNp+e4bieVMDaRPvWC1qXt3IfejDBj0Efyg8GcVedOy6tmJvlLahSVuMsqsgHaoUBySctE/DO7FQvW+n2g7hFLJwHcAMuc/wCYHv7ds1ZPsb/Flj/VuvP9Et4P1VvUalbT2lutckAll7Dcx2kbQSFj7nucbfWOhbLwsx5o2k2wSjOIBBX8xfVOQcQOwgGYnwZptNYuebcvP5ibtgCYgqQxHxSwWT6gF+UwRM9KtrqLw8wPfu+YSlrbsbZt3LvcmNvLAAsfnBo/JnKcZNLFyzR1nS2vqSlx2a3zCMqIYJIJZcoPh/Sd3Ywa09J4augLct3/AC9QpOCYU+r0xcXK4EkMCD8q3uotfsO6LJfeZtuyi4VJDEecBN3LfDInBhpgeemdWW4BMox3elxtOGIMTyAcGODjkVjOGpWvydvTyq0/wyM0nWLukukXUNu44ILsoaVPJAgh+eVPsJGa19Z4nLttaV5JLASxJkkxiT3j51a3YMmx1DoeUYSPr8j8xUF1HwkGE6cyP/SuHP8AkuHn6N/8qy+JKH/otvPvj3ubLBH/AA/Borqwe9ZQZqBu6R7TlYZWXm24gj+fb+nzrPZ6tmGwfnWypq0RqceSS1aehvof7VW14NWC7em20fun+1Q1uxiTEUQcrMC25qR0mggjcCSfhQZJqY0/hi4LKXoVEuH0u5ABExIz/p2PPe0eE/CNzUPt04IX/mahhBI7hTyoI7fEf4RgTqObJNp6UtyN6D0q4Ly7QXvyQtpcomP1R8bR+ntncRla6907oXUUtIp1YBA/Uu8/du/++eamPDvhezo7YW2uYguRk/8AQfL+c81L1Khe7IhDTu92K1tdr1t27jnPlozlQcwFJ/rFQfj/AMR3NFpVv2wP+LbVp42mZ/mYH3qjdV8QbepdUNtyU/Y7hYEGA1lrVtxH0ZuPerNmqRP9c8cOLnS7lkgWtS4FxDz63ton93+4+Vc36p1wHR6wWH2+ZrVuhWwxDpebAJmbbqhBHG0HFR+q6vvt6K3aMXbII3kYUprXe1AJ9R2CSPmB3rBftBVu3Lp33AyAkKVm55h3Rws7TMexmBGK0379Cboya7UPqdTev/mWDdtoCBBBt+QqPPujG0pieCQTWXXavT2bieWAyH1KAbcgQjDMHlt2D88ERML1Hrai4wtQALaoDG3AncQD8JM/WJ96/NB0F3AbUFrajIXaBcb7EegfxMPopGau6RWWRRW5qtqr+oJsoJ9b3NqnaASSWaSQFGdsseIH1neneHkUSG36hSDuIm0og5G6JYHguInsOa29PqNPaXyyvzWzbJXdj4rlwj+sljnAAqE6lrBEvABJgDgD5SSfuSTUW2UcZzprZG+3iq/dJsX7X5oiLclF3Ry6sSWYjMkknEc1sL04Wby3NQz+aRO0BeP+Wys3qtlSBEbiQDlCSBk6HcujSLql2Hyru21dDBntHIKupB2BpG2IB5OYqYvhk0jG+1pHvDdJ23nf1EhsepGM/ECQMGFJJqG72MsmVx2XK/B+XdZYtorK6s6r+WloHZa5geoCcESDLRjEA1B39TcvOCZdjCqsExnCqBwJ4FbFrw3qdhcWW2xMGAxHchCdxH0H05rT0uua04e2zKwGCM49j2K/IyKpRxTm3+o96zp1ywVLQN43L6gcTB9XGD2P2JrwniW6gKW2IDRPtgyCAeD8xWwbnmWrqXDDXSv520XGEcAgmdpxlSCIHIxULcs3bEFwGtkwHU7lJxwezfwsA3yqY03udPTxxt3e/gkLnSNwLkmSZicn7nvWrqOnHOIIHb/VeR9asGmvI6Aghh/v+tfjaeCzZkiK6K8HopkNo9DDWyc7prf0+vZFL4JVioJAJAOOSOP+0RFY9ZqFtm2z4icRBP2960hpmZSb5a3bYlltAet5OCcelfmecwG5qJNdzHJKMVbLX0CzppAdNl6cfEecCN7EMYM8T7DvVl1nQPO2t5tpAWI5cDdLAhJAIbcANykgySUnFVnSaRNRqEtFmVDZTaCFUjvALzIzzmf5VZdD0JbJAa8GU4/MvITtkSB+Sd0wPSZ4ERWaXk4cV9l9+Cj+I/Dl2zN123oYyxBOZjIw3HbPcqBmsQ002N961FuBtYbbRLQ2xVDiGgOWDR6Z3Tis/iHxNpheueW1+86khGcr5Qg8gbA+I9vUYljzVNuXGa4bjDe5MsXk7jz6jOR9+1WqzbFhcZuVk7o+vLMbtuTCuxYATgC7GYHdgZ7sO8zb1anHBidp5j3+Y+YkH3qo9RuG/da6FCqduFGFxEcljwZYnPOBFatjUMo9JMAzsOROeDIKHPIg1DjfB3KVF3vOl2Ld5BcA4nDL/hcZX7fyqo6/TW/NazDGD6d8bojGRA+4rb0/WMEmRHIJE9zgjDDt2P1rS6x1HzbBIhobB+X+zXP8FJ2tjR5LW5ooWDbLe66DiACTPsCPiqxW/CF0It7VehSfTaGWjkDacT77jjmOxlf/AAPddSxpA7GFIMCcqpG1liRyd2P6Ses+E/w9Fki/q286/g5MhTAGf3mgDPy7nNaJvg4Zv4jqHHn+PJV/B/4btqAlzUJ5Vlfgtj4iMZnnMZY+3pAEEdX0eiS0gt21CIvCgQKzUq6jReMFFUhSlKsWOdfjn1C0Oltp2aLt5k8tYJJ2XELnHAAPJ7kDvXLNW/7Tq9Rcu/l+ajuwV/0RbKwRMmbYLL3zUl+KPiC9qdQouqLRsG4uwBiVVgpyeX3FF7CMETVK1fW3uSIJZwqyJyAYAA5mR2zP8qiLUtxGVomNZ1tFt2FgQpe4VBK5PA9OVbEkdzH71QtlL2qLKuRu3MxMKsmZY5AnOBk8AGtix0UKZ1ZbdiLKn1f53yEH8Ils/p5qf0lsXDaQlVQsBbsr6f3o9QB2MW2gzuJkEkiRU3sYzzJbI0en9Mt2QrKA7EgG+RK2zIGE/RHIdhuOdu2DE6vVWNpLTW7clWYEr+8zbmQkksTtyx4IIrR8rzAGFzcSIJX03N0SCyyNw3Nl+TBq2eH+gsoN2+tsKyyltxFtmH6udqNA5Yd5g81lI5G5T2s5/wBbtqzqRO4AD0BYgTziS2ferB4c6Olqza19q5cF6y5FwEptYHjaCmJDbTbMnmCY3Vk6v0XT3HZtK5VhEhh6Z49yTx8X+kVDW+oX9I8HAblGyre/yP8AeuebyxVx3PT6eMJY0rr15LCnUWbUsmjtiLo9VlgNowdxOSFQE+/eIg7a2OjdBFu+Ljk3SoJEWSLQeMFXcqLmeNoIPMio3pOuWXOkKI7iH090bkcZ4JyO+Ce/NbPTdUty+9ttOljUkHy3KvcIcBpMOWiBkR7d+DbDmhk457p8+/ocmTDLG18T7ePt/DokOk6gXLmnfzXLIty4Q6jfddgxLbVYsE27QMfCMcitLUdG0t12a3fO8ln2o9t8SWIGEx9yAAaa3UXhcD2EteW21iS1tSYbCs6MJVI2iJwBkmaxXgFuBdPpi24YvLuT0uO36bTidpMAggwBIFb0YSrhr/f7Ef1Po72Nr7i1t+DsZSIkepTwDmCDDQSOKjbesKtEgSPUIBDCOGBEEfIirV1GFt6u4HLo+9NhKFVfcoBkMYIB3AQNoEGCBUP07w4AyebcW2zuiqsFnlhKegAxMyN0TkY+KpVGE8dS+UjRpVnfZYWHwdjN+Wfoxkp39Lyvsy1tWOrX2Y2jZIvASQRAA/eyfh+c7f4qkOual7jshgKIwE8tTtBEqjgFNw5k5wMwAIq/vC+UHPlTwCYOewJ+8HuKsrNV1Ths9zIg/NEA377cNs3KP8CR6iP3ogZgH4ql+l9GQ7n1DhmDxhrhclQGcC35YLED4jPp9jVcN022DoxVoPqBKnuDxxI/1qV1niN4tq1tAyAKxC7HKgiVYAwAIMJEcEgj01OkxjmU5XNlq6hc0ov5gXFUGzm4ofaC5DF3Q7xIMhlERHDCq74p6v1C6DcVl8qCCLO1tnYyxBuLIjKsBFamk1oKk/mM63fMtOxSFAyRtZSXbkAE7R/fU0/UStw3Uu+osYVS0sGJPEGCO449oFVPSxSxu2iEXWqLLIbSl3IPmkyQMYAjB+c8HjvXhNOCs/q7AcjAmQR3nj5VO6kWL7OtwCxd7umUJjG9IlG9yuKjb3RLtlwCpO74WX1Kcj9Q5HMxn5VdOzqojS5Xg/8A9+f85it//wAaQWSHsWyf0uPS8wQeBucfIsFBzE1h6j4gcott9rsggMSXIGSFLSRCzAVYHvNRqrvC/E1xiZyIjAXESDJP1xEd4bIMtgvfuqq+kSCYMAAESSe5E/8ASujaH8OF19//AMqpVBHmXWG1SYmdgABb2AC855DVJfhp+D93cNRqwbaRi2fjbMgkf8tY7GWMnCxXatLpEtIEtqFUcACBVGmzNrci/DXhSxobQS0JaPVcbLN9T7fKpmlKulRIpSlAKUpQEJ4n8HabX29t9PUPhuL6XT6N7fwmQe4rj/XfCGp6S/mhEe3uMalLa7gpzDkgm3x8QkcZEha73X4ygiCJB7VVxKShqR8x9Vv23b8qyLazIO5mYgiSGJYhvUSd0TEDtWklwqQymGUyPqII/qK7B4t/CBHm7oItN3sHFpv8OPy2+np+Qkmuc6Pw5+e1m+DbvKV/IuSpIM+rcs70EERby3YiCalSrk8/Jhmn/wBPVnSXxrBd0w2hm323KyvrG4KAQdzCSu1QTKnGMXhGNzf+0KoQmGVezwQS1lpjj9JYnmYwNDWaqxpLW1wpkFSkKyusQQqowgScrxMhmJhqpvWfEt3UYkqkQBMkj2Zu4+XHvJzStRduOJO9/Q8Xn8rUFdM3mluTPpOfSoMmTnkEgfxTIl01Vu+pVgD7qw/kf5ZBqrI0GtsahXA8wccOuGHwjsR2ULIKmJyeKnTRr0/VKqlse+peGGX1WSWHO2fUPoe/0NfvTfFDKVTUAsEOH4uWz9efsZnipDTdRe2B5h8xO1wf5uRA7IzcCABzWxq+mWdSu7EkYdef+4+Rrmy4IZOefK5PTjNpbbrx2M51txkZ7QS/bbLG3Nm6Cdsltnf0rJUZiDjFYumvdvELp9PJVviuXnuKpKsmS0AelzI+kgwKgf2W/on3rJHZ1kD7jtX5/wCPXtzF7rDzPiVWycyJA+f0j5VljeaD0z3XZ9/v7Rz5sEGtUHXlfwzoKBbKhVKXb9ogqiJFu20rOxAIa4A2ZMgGS1sHMb1DrU2WupZe9u9NzUsitgGSIIAZSFG5YCBpPq5qlW7txwUBbaclASFxxK8Yqa6aly2u1XJntyASCDtkSGIYgkQSCRXW1p5PJfUriiW0fiC5s8lgbqTuXaPUwIBySWhhkcGFwNpAIwanp+nFvebnqcmLdohtggkbi+W7KeOZk9/VnRXLUNcs3VT1DcFdGzA9L4g4wfm3vX42lG4m5CkT+Xb+IEmV3Ejbycy26Iqibb2MnKeT69lXC9/yR/Sbd4Xl8hNziSBEiIIOf0iMTIjtHNeeptcuuGFxC7ttuG4INhd4ClBu9VvJkrMCOMmsOv65qNL6FG7TttLiANzRDDcudk8A/wBaXNPcv2/PZUt2Av5a4yIXG/4mcSBgGM5rbhep2wwPHDW+VvXYx9O6Uxt7AIvo9xbjh5TZHYyQOdvpWGweTmv6rQ3JDoIxAInMMZ+pBMY+lXW1ptK2lNq5dKFJaVuw24EwUKDKj1QpBySYIYFdF9UXsnykK2VYSWH6jG3gnZ2URCqMYFLEZqnJPd9u3v1KsOrnYxcS4iGnPInI5+/PeeKzr1hzp7i2rhEgblHpOWAwo+vI+fAqyL4VR7Xm3nFq2xZSQysxKMQdvp9URPAPYTIJ1/CH4T6jXX+Tb0yn13yACR7ImfWe84UHvwa7HVjnZWvD3hm/rLqWbNqWMiQO3uZwAvG4wO2TAP0D4A/CixoAt27tu6gZBj02z/CDy3bec8xtBIqzeGvCmm0FrytNbCj9THLufdnOSf6DgQKl6sa2KUpQgUpSgFKUoBSlKAUpSgFRHiPwrp9dbCahJ2mUcHa6H3Vhxxxwe4NS9KA4P4w/DnU6VzcZn1FgnN8AtcRZx5iTJgfqXGDIWo6/qdCtnybNvzSx/wDqXxiOU4I/wkADvur6JqgeL/wntajdd0m2xeMkpH5Tk5yoHoY/vL7yQaruuDlngSeqCX0fvY5D1jR2E/4TlvmRE/Y/7xWLpfS7l8nYBCxuYnCzMTAJj0nIGOTAzXnqvRb2mum1ftNacTAbhgIyjDDLkZB+Rg4qw+DPBL6olgwCDDsCMTmNsjcccHH1qE6jzbOWfz5KUK9ERiWvTCDaZKsC3mI4iJ4j3WQTjg9z7t2WDyk2rrn4T8FwluQ3eS3JkgLG6ujanwzpVCWjaYXrcEsrSrrJJ8xzhJCn08gfDuqF8V6HzLK3ELXLSll/SEUcDZ+owFAJJbgZqup9zWLyYbf7IrS+J0lLbQrkqCrZBVuD8pkGDnNRWj6QtzV3rYbaZhBBMkkEDAJA+39M1MeIukPK2742siALG34cxlcN7SZ4r88PFdNc3+WLjEQxJaWmABMmBgDbwe4OIjX4LZerhOLi9mRpsujFQNoBIPqHYxznd9sV1j8POnImkW9AN1iZYjIAOAB2xzFUDqWqe9eLFNrMduxQZJ4Aj4mf58mt7Tda1GjG1TtYcqYYfQ9p+lTHdmPRVKfHHc6b1Trqae2blx8fu87jjAHv/bvXL794OxbyxaLGTbEws5Uf/GD9+3FQ/VPxE1TuTtsq3/qeXuYf4SzFV+wqDudR1CKbqksMlyfVknk8kH58e9axe56zSW5Y+rdSt2bZL5x8IE/IT2AJMScVm02u22Ldwsl63s/KKOxSyACPLdCA1sh/1QDgbSsyK9qA4/O0b6g2L6AXw53bbuWKF1G1gAfTwYJqY8G6q1p7dwsg2MRDMJYMBG20wIMnvEiInGaSdnJmyRb0P8md9PpxN3U3lvNdUR5RwN2AcHfKgAkupnIIZq3bHRdLZsC4zLcDNgyGLAEemFYSCclTxkExzD29Bc1l8LZtszGAFEEwOSxwqjuQIUf3654M/DazpIu3QLl/3/Sh/hHc/wAR+0Zqjk3sjnwR1ybS28kJ0HwJe1ZD6tRY04grYT0luYk8iAY3YY9tuCelaXSpbRUtqFVRAUYAFZaVKjR3pJcClKVYkUpSgFKUoBSlKAUpSgFKUoBSlKAUpSgI7rnh+xrLRtai2HXtOCpiJVhlWzyK5P1z8P8AWdNc39E73rfcgA3FEfrQCLg+aiRPHeu00qrjZScFPk4h0DxhbvuLd4WlRlOSW2ljye+4NztwJzzBEo/U0AurpHUsvxPscwokKERiRtG4eocgElWwTZfF34X6fV7rtkCzfbJYD0Of40Hc/vjPEyBFc3HTm0+oFjqe5PSdjD1boImLkSyAH2kSoO0Vk1Ryzhkjtz6+/f0FhG1JFpLatdn/AIg9MrmS3b57jnA7mpC90i7pJv21F4KoDmRClhIIAIdR2Dg5zxNWDw2lm9Y/8jetJdwDutyyKYDEBoYsY3esHOIgVbr+kR1IcBiV2MSACynkHHHeKtHH5EOj2uT+Y45f6wt8vcK77yW2ZAFKlrgicA+oAZVRnBPMk1ux4hW4Duch8NLTtJiCsyfaQfnXRvEX4ZBnX9lUoDMsxLKD2kkllHzjH9uev4btNea3cvEOSQropcF//wBlJ74JxnNa7JFsTljlU1z37P8Asije3NO2QPn/AK1J9L1N4uoUIqEglrg9JUdiG+JecDJ45xWKz0E2/XduqyJlQnrLe0qfgWcHeAewBqw9U8X3tVbS0LVu36djMiKGYTgYAhZPAo2luaZM8Kpcm/1CwmitsVVYvSDpt52+Zwbnl7vSBtK8ucgbl7YvC3g3U9Rubj6bYwbhX0KB+lFGJHsI+ZnmzeC/wrZ9t3W7goA22iTuIHAY8qv8Iz7xweq6fTqihEUKqiAqgAAewA4FZ7y+hRYXPefHgj+geG7Gjt7LK/4nOWY/M/6DAqUpSrpVsjqFKUqQKUpQClKUApSlAKUpQClKUApUV1TxFbsNsILN3AjH1JrZ6Z1VL67knHIPIqafJNG5SlKggUpSgFKUoBWr1LpVrUWzbvW1uIezCfuO4M5kZrapQHLuq/h7f0Vu8+gu3GRpZreGYRkRj1Edu/1yajeg+N790HS62zc3MCPNsutto4PxMPUP4SeD2rsdVXxr+HtjqNsgk2rv6bie8frSQHX3nPsRUF1LszlnVvGRvW/2TSq1nTWgofMkISJa68yXOSE5Yzz2j+vo1wecmk8i0AqgAAdhDMMGDIAaIPvNe/EfhfVaELZuoPLyLbqJtsf3gYkXT33+rmCQJqV8K+C9Vr9nmO3kWzh3JIHuEB+I9vYcTiKprS27nDlc8j00aHho6m+v7Pp7ShnkMyCCUMzuHwkCY3NwMDJz1Xwf+HVnRxcuRcvDgx6U/wAMiZj9RzzETFT3ROgWdJb8uygUcseSx9ye/wDYdoqRqVG95G2PEoLyxSlKuailKUApSlAKUpQClKUApSlAKUpQClKUBWesaW2t0tcQwchoYyYeQSOADtERPNb3QNKBLqmwMIyGBPqY94ldpEGJ5qYpVr2JsUpSqkClKUApSlAKUpQClKUBi1WkS6jW7iK6MIZWAYEexBwRXu3bCgKoAAEAAQAPYD2r1SgFKUoBSlKAUpSgFKUoBSlKAUpSgFKUoBSlKAUp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65" y="3041654"/>
            <a:ext cx="1944216" cy="155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data:image/jpeg;base64,/9j/4AAQSkZJRgABAQAAAQABAAD/2wCEAAkGBxMSEBQQEhMWFhUXFxgaFhgWGBcWIBYcHCEdGxsbGB8bHSghGB8lHRgdITEiJykrLjAwFx8zODQsOCotLiwBCgoKDg0OGxAQGzQmICQuMjQwMjQyLS0vNzAvMCwsNSwtLCwsMC0sNCwsMDQ3LCw0LDQvLDQsLDQsLCwsLCw0LP/AABEIAJ0AqgMBEQACEQEDEQH/xAAbAAEAAgMBAQAAAAAAAAAAAAAABAUCAwYBB//EADoQAAICAQMCBAQEBQMDBQEAAAECAxEABBIhBTEGE0FRIjJhcRSRobEjUoHB0TNCYmOi4RVDgvDxB//EABsBAQACAwEBAAAAAAAAAAAAAAAEBQECAwYH/8QANhEAAgICAAQDBgYCAQQDAAAAAAECAwQRBRIhMUFRcRNhgaGx8BQiMpHR4cHxIyRCcuI0UlP/2gAMAwEAAhEDEQA/APuOAMAYBrWZSAQQQexBsZiMlJbTMuLi9M2ZkwMAYAwBgEabXxJw0iA+xYZxnk1Q/VJL4nWFFs/0xb+B7BrUdd6MGW6sehzaq6u1c0HtGLKp1vU1pkjOhzGAMAYAwBgDAI+o1scZAd1Un0JAzlZfXW9TkkdYU2WLcYtmMfUYWIVZEJPYBhzmscqmT5YyW/UzLGtituL16EhHBzucTLAGAUXi7XtFCAhIZzVjggDk1+n55U8XyZU0pQem2WfC6I22tyW0ih1+gn08SzCViHFOOeNw7Hnn2ypvxsjFqVqm3zd/iWdN9ORY63FLXb4Ezw+CNJ95xX/aP7ZZ8DTWO/8Ayf0RXcYe716fydcMuSqIWt19bo4irTBbCE98i3ZCW4VtOeuiJNVG9TsTUN9zlZeq60yrCSEckUKUd/zzz88zPdqpb5ZP0/su44uGq3altL1Jc56hCpkZgyjk9jx+QyTY+JURc5NNL79xwgsC6SglpstumdX82ES1VNtcD39x+Yy0wctZVXPrT7MrczGePZy76eBUdS6Rp44JZVDFgaG8ngmu3v3ytzOHY9FM7FvfhtlhiZ9910YPt6eRE8Izje8DcCRePuP/AB+2ReCXcljrf/d2JHF6eatWLwLPxL1SeF40joAr3q7N1XP9PzydxTNvosjCvs18yJw7EpurlKfdMiarW9QjUu4AUdzS5FtyOJVRc5rp8DvXTgWS5Y9/ie6STXzoHRwFN0fhHbj2zNUuI5EFOElp+gtjgUScJLqvU2+GNVNJJMkjltq9j73XHt2ztwm++y2cbJb19TlxKmmFUZQjrZ02m3bBu+aucvilKvU686hJI9M9SKRdivXmj/fK2zJ/EwnDGlqSLCuhY84zvX5Wc2JNZ5/4bzSHP/Ljtu7/AGykU85X+w5/zf1st3HD9l7bk6env0TtZ0LdG7yy7p0QkgUeB8oPGTL+FylS7bpbmk/ToRKeIxVqrqjqLf1I/h/QxCIapw5ZXoAdr4r9T75pwjBqsgrpb2n8DfieZZXJ1R7NHU9MDndI4rcbA9h2H6DPSFATsAYBzfjLSsyxuBYXdur0uuftxlHxqiU4xml0W9/HX8Fvwm2MZSi+71r5mGs6xDNA0Z3KxA7iwCPtmLs+m+h1vo2jarCtpuU11RI0LLp9FvtX2kkV23HsM7Y81i4XNtPW+3m/A43xeTl8utFfo49bNH5yzVZNKeL+3FZDojn31+1jPv4Eu2WFTP2UofEjdFeQ68GQU/O7jtxnDClbLP3Yvzdd/sdstVrC1Dt4fuOt6pRrhKtnYV3D6r3AxnXRWcrI9eXW/gMOqTw3B9N7+ZlrfEDSK0axrHv4Y9zR4549vXNsjittsXWoqO+nwZpRw2uqSm3vRZafReTGmmU7mdg7sO1fT8hl3gYqxquXe99WVObku+3m1rXQy8ZSVCkf8zfoP/oyHxqf/Eoeb+hK4TD/AJHLyX1KvqunWL8PLGy7lVQwBBNryCf2yBl1Rq9lZW1tJb+H31JuNZKz2kJro29fEtPEGjbUpDJELN36cA17/UZP4hRLKhXZUt9fkyHg3RxpzhY9f0b/ABGb00wu6KA/TsckcU3+Fl8CPw7/AOTH4kfokm2DTcmt0lj3+b++OFL/AKSPx+rHEn/1Mvh9EROqQDSI7xO26Y0PTaO5r6898rsyv8DGUq2+ab/bxJ+LZ+MlFWJah8zxOizKAU1J83aGKEn/ADz+WZXDcmMFOFr5vLr/AD/gw+IY8puEq1rz6GPhVGB1DMCPh5JFc83jgsZqyxyX++o4tKLhBRZs1jKvUw7EACrJ9PgrMXtQ4kpS6L/1M1KUsDlXf+ya+r06JNUiszhuwPN3xljkZ2O65JST2mQKcO9WRfL4kLoQrRsP+qv7rnDgq1Q17ztxbrcvQ6xe2XBVnuAMAoerat01C0x2jbYHqPX78ZUZd1kL1p9Frp9S0xaoTpe116kuTRq7EGFPLIsOCAf0GT5Y1Fi6xRCjkXQfSTOY1CbUkjU2pYf1o8H8s85ZFxhKC7b+jL6D5pxm++vqXsMAP4VfQISPv8POejxI8tEF7ihynu6T95s6jrzFqERUU7tu5iOTZruPtkTJyZVXxjGK662/Hq9EnHoVtMpSk+nby7bIPW4QNZEwH8hP1+I98i50EsuDXu+pJw5t4s16/Qk+ItP5kTMVAZGFH1Kn+1k/lkrilCnVza6ojcOucLeXwZnptUV00cgTewG2+eB63+WKsiUMWMkt+AsojPIlFvXiVfVNSZ2UldoUVQN9+/oMrsq15Ek2ta+JOx61RFpPeybN0SFY3NncFu2IFGrAoevbg+4yZPh1MKnLrvXiRYZ9s7EvDfgaundQeOMRIu42auzwfSh9b/POOPk2VQ9nFb+/I6348LJ88nondYiH4eShRYqzD6mr/bJ+fuWM9+4h4WlkLXvI/TxUGnH/ADb92zPDlrGivX6sxnvd8n6fRGHipLeH+v7jIXFY81lf34ol8NlqE/vzLKGO9TIT6Bdv2r/N5dlQRo9dIdYYjWzkVXsLyrjk2vL9n/2/0WMqK1i8/j/ZXdQ0Yl1xRrANXXfhL/tkLIoV2dyvs/4JdFzqw+Zd1/JtPTdOY5diPaK3xMT3F9vftku7htEKpNLqk/EjVcQunZFN9G0edKWtKw/6q/uubcJWqn6mvE3uxeh069hloVx7gDAKPqWn3TV77a4vjsT/AEyqyanK7Xnossezlq35bNbwILVp0oega/8AtvN1gy1py6ffgafi491HqZNBG8LrEGNEGyPm+3vm1+JFUuMe/c1pym7U5Gei1CBU3XuQECuQQf8A8zGPkxjWoy8DN+PKU3JeJqlDTT71Hy0Rf/HkX9znCSlfdzxXb/HX5s7RcaauWT7/AOf6PJ9HPIwZhyOx+EV+WYnRkWy3JdfgZhdRXHUX9SYsZMbQPIDIwJAuyAKr9Rk2NFjocJvbZFd0FcpxWkivRZNvkgEfFfFg/Y/T1yvj7Xl9kvMmN183tH5E9tRJvEMe1iqjezAmj+Y5/wA5cwhqKT6tFXOW5NroZzwfwwJmYkEnco9/SqzS6lWrTNqrXW9o06VmLBIUKJ/udh8R969s2rqjWtRRiy2U3uRhr2c7owhC36KxJr1v1yvyZ2z3Dl6ejJmPGuGp76+qHTvNUqm07L5DKRwTZNkfXMYzug1BLp6f5M5CqknJvr6nvUo/NUMvJRmU1z/X9M7Z1LmlJeBzw7VBuL8TOLqAHxFPjoAkHg1mI5v5eq6iWJ+bo+ho06shbUFSf0u/X7D3yPWpQbva+2d7HGaVKf2iN+JPn+ft59r+m3vWcPav23ttdfL4aO3s17H2W/vey2SRW07kLssNY+v098s3araJNrXRleq3XckuvVEDpqgxtEWCkspF/Qg/2rI+BOME4t92d82Lm1JIvo3vj1HBy0K4zwBgETV6d24WQqD3oD9D6YB5punRoKCg/U4BJKcUOPtgECeJ7/0Ub62V/SjnN01t7aOitmuiZr/DTSfCaiT2Tufuf8Vm8YqK0jRtvqzcelKe7uf/AJHMmDdp+nxp8q19cA1z6WQ8CUgfYX+dYBt0OiWIUO57k+uAScA8rAIssEn+2QgfYH9xgGptFIRRmavoAP2GAboNEEQKhIr1/wA++AaZIprseUfqVN/vmvLHe9G3M9a2IdJLZZpST7UK/LNjUy8qb1KMPqv/AJzDSfcym0RdfEm8s0iqPY9x9AMh24jnPe+hKryVGOtGlGhBsea/02ij+gzaOHBPe38v4NXlTa1pfP8AkndLVyXkcbS5sL7AcD9BksjFhgDAGAMAYAwBgDAGAMAYAwBgDAGAMAYAwBgGt4VbkgHAMwoHYYB7gDAGAMAYAwBgDAGAMAYAwBgDAGAMAYAwBgDAGAMAYAwBgDAGAMAYAwBgDAGAMAYAwDXNMqAF2CglVBYgWWIVRz6liAB6kjANmAMAYAwBgDAGAMAYAwBgDAGAMAYAwBgFF44Unp+oIJG1N7bWKHahDuFZeQSikD6n0zS3m5Jcr09PXqbQ1zLfbZR9L8TTacBNTunj3V5qgeYoNV5iIoElG/iQXVfCSCTUYfGa7dRt/K/Pw/on38PlDrDqvmXI8a6Emkn8zgEmFJZgt3wxjVgrccqaI4scjLWy+qv9ckvVpEKNU5fpTZhH410p3cTiiQL02o+LgG1qM8c1zXY5z/G43/6R/dG34e3/AOr/AGOM6hqpNfGZ5G/maCIcLAw+UngM0qkcsflN7QPWjy+LWK9RitRTXq169tMs6cGHs231bX7f6PpvTdYJoY5lIIdFYUdw5F8H1z0pTEnAGAMAYAwBgDAGAMAYAwBgDAGAMAYBD6zo/P000BO0SRSJYF1uUrdetXmGtrRlPT2fPtHPuiSRqG5FY+gFgE/0z59OOpuK8z1UXuKbI6aqJIzMEdYmIZpfIlVDdLvL7Nu2gPjJqhd1k+XDc1x3KD6LzXbvrW9/Aixy8dPSfcmo4YBgQQRYI5BHuMrmmnpktPZs0WjknnWGNlQbS7swLUBQAVQRZJPcngA98tOGYEMpy53pLy9/+iHmZToS5V1ZlHrNT0edU1H8XQTE1JGGvTSWzHcpJIjK8miQCGIq6z1NUFRXyuW0u2/21v1KScnbLaXX3H0BGBAIIIIsEc2PcZ3ORlgDAGAMAYAwBgDAGAMAYAwBgDAGAcz4615WEaVGIfUWtqQCsY/1WF8/KQgI7GRTkTNyVj0ufj4ep3xqXbYo+Hicj1VFEBDL/CBj81V4uEMvmqOR/wC0GHB+2eS4e1+Lg5efz8PmXuUv+CSXkfROtdV0+lgM2pdY4RQJbkfFwBQBu77AZ7g82cTr9IsGreOP/RkRZ4qUBRuZhIqMooqCFau4832rPL8cx1GcbYr9Xf1X39suuG2uUXB+Blo+p/hZ11DAmLaUlIFlASCJO/Kgj4gATRv0zXguVCqxwn05tfuv9m3EaZTipR8Cx8T69pxqtM8BXSrpRPHrN29PMHxIVCHc21lBocnb2phfqJwUouL8ehSxlytSXgTvAWof8M2nlVkkgkMe1ipO0hZI/l9Akirzz8BvOePz+zXtO/ibW8vO+XsdLnY5jAGAMAYAwBgDAGAMAYAwBgDAK3qPRYpjvO9JKNSRO8bDiu6kBq9mBHA4wDiOtfiV6j5U0omRNOpRtqRsu933bwop2JhHxDaBQpRZJoOPNckFvz+9lrwxdZM2xwFyEC7i3Fe/5552qE5zUYLbfYtpyjGLcuxbdO6BPFB+GkWLVacm1imPMXqEB2EOgIFAi15FkUB7nFVyqXttc3u++/meZudfO/Z9iZp+jee8k+oMe8qsaCEkiFUskbj8zFnN/CBSoK4s4ysSrJio2LsZpvnS9wPnGu8HdXScRI8kqs3wzrKqqoJ+aRGYbSo+IqqsD2F9hosDHT6QX7G/4qxr9TPp8XhfTAqShNMr7d8gjLqAA/khvKBsBvl4YA9+cmEYy6/0bzl3wlY9QvMc1G0+9fOp7FDwR7cEAQum6SfVxq+qmYBTIkkMI8lXdWZG3MHZytqSAHWwfiB7ADpcAYAwBgDAGAMAYAwBgDAGAMAiavpsMrbpI0cgVbAHj2/XAOV8X9Bjh2a2CEAxgrMI0UkxNyWoDc2wjdQs0XoEnIHEsWWRQ4x7rqv4JWHeqrNvszzwzqV85GBBVxSsCK57EH1vt/XPOcKmqstKXjtfH76Fvmxc6Hy+p22eyPPHM9G6Pppod3l7ZBI4d4y8D71JQ2yFWPArvRFdxWATh07UoCI9WX+EBfxESPRF83H5ZIPF3Z474Bph6zJ+LXTVHJ83mmIt/ApQwMhPAJ3KAt7jvsCgSAJPibURJpz5287mUIkTOskkgIZEjKENZZR6gAAliFBOARegdClhijDaqe7LvGTC67mYu67mjMhG5iL33XrgF/gDAGAMAYAwBgDAGAMAYAwDXNOqC3ZVHuxA/fAMwb5GAe4B8s6vNEk0rdO3zLuBeNPL8oSWd4ikaRdjdiVAZQfYlsouKVYjmnOfLP3Jv99L59/kWeHZeo6Udx++2y66F/8A0CNhs1CyRsrFWLIw2kAEhiAVJohrB5B7Z0x86yCUbtSXTUlrt2249/Xp8DW3FjLrX0fin/Pb5lo6aSdjqdNqlhlO4NJC0XxmgP4qsCrldq9xuFUCATlvGaktogSi4vTNet1ysrB+oUqhw40yDe1WCoI3tY54SmuqN5sam/QTsiGDRaNwg3HzJy0Ksx+Ik77mdizcsU5Ib4vcCb0/pBWX8RPIZZqKqaCrEpJJWJR8t2AWNsdos0AABa4AwBgDAGAMAYAwBgDAGAMAYBT66JH10CvzUM7KpJondCt7bpiAxFkcbj74BD6YfwWo/BkEaaSjpWJ4Rv8Adph/KBW9AT2cqvCAACv8Za2V5zog2yHyUeQrYeTe0i7N1/AtRc1yd/cVzU8Vzp40VGHeW+vkT8LGja25eBzWo1wR10sKfxKBoqURE9Wuqau21ebIuhZHmoU80HdY/wAv7tvy93q/Dz7FxKzT5Irr8tF74V8OlkYs/diXcAAu5q+PQAUB9ABzWT8XC/HNzb5YR6Lx9/j67fm2Rb8lYyUe8n1Zr8Y+HoItOzT7HidkjIYAElyFFG+4JvjkVY7Z3t4Vdj/8tM98vX39F+z9NHKvOrt/JZHuZ9I8TyaWE6eSB5mQVA0QRRKADQkshYnFUT2Ngjm1E/H4vROvmsfK13X+V99CNdgWRnqC2iNN4m1qOupeRAlhTptq0QzUAslFzLyAP9rEVtF2OVPGPa5CrjH8rfx9X7vPyRvZgclXO31X7H0bLsrRgDAGAMAYAwBgDAGAMAYAwBgFZ1zQvIqSQlRNE2+PcWCtwQyPt52sDV0aNNRoDAOD6pr1nLxaoNEzd4pjsIqiNhBpttrToTRog3nkcyGZVe7Hvv0a6r3e7t4fyX+PKidSitdupD6mZ0dNS0nnCNGR9yosjoSGW3FBynxbQQL3tzZsrM78bFVWrT8GvP3r3+fgYhjrHbnB9PFfwROtdWgMSTJIpdWDx1R9QGDX/poVJDMa2g36Zyxsa1WOuUejWn/jXm99l49jrbbBxUk+vh9+HvfgdVperSwxuIQrMaKhydpIIsEjtuUVdGuDRqjtw7iH4VuMluL+TNMvF9uk0+qNvT2HV5HeeIDTRKYxBIV8xZz80jbL8ulI8tgwbuw4KnPXQnC2HNF7TKKUZQlp9GjRL4c1sTCNFjnQsQsjy+WyrVgzDYbNjbaXdg0Oao7+BqU265aXkWVXEtR1NbZcdD8K+XIuo1DiWVQdgApIibtkBss+0hd59AaC7iDZYeDVir8vVvuyHkZM7n17eR02TSMMAYAwBgDAGAMAYAwBgDAGAMAYBwXXur6iWXUQqNOEQ+UFliM26wC5kBZRTKwAUelEk3Qp87ijxrlXy7Wuv9FhjYSur5ub795QN0aHcJ5litORsjjhjU8G9qAbqIFbyxHpWUl3Errtxgkk/Jdf37llXiQr6ye/UsNFBJqGC6aLcCQHlddsarQJNmjL8LcBbBPBK9874vCL7Xuz8q+fwX8/DZyvz64dI9X8jPU+FJenx+ZHI88PeWPbzCKA3QKLOwVzHyQOV5FNZ5/ClbDmr/Uvn6+/3+PiQ8XOcJan2fy/o0xyOrrq9K6+ZtHr8E6d9j16c2riypNiwWVqbBzp4k+WX6fFf5Xv+pYZONG+O138Gdz0Hr8WrU7NySIF8yJxtaMkWL9GHcBlJUlTR4OeuqthbHng9ooZ1yg+WS0y2zoaDAGAMAYAwBgDAGAMAYAwBgDAGAMA4nxr07yZf/UF+RgF1XzGgOElFA0F5DdhtO4n4eaviuE8ivmj+qPzXkTsHIVU9S7MoGijGp02p2xyfx4UqQl1qR0QNGCSqurFWBAu1yn4PfKF6ra7+5b9d9yfn1qVfMn2959VGesKIYBxPXfDLwl9RpBuQndJpgPW7Z4DdAnuY+xPI2km6viHDI5P549JfX1/knYua6vyy6r6HPTzaZ2HmeXuCggSgKwVvo4BAJU/1X6Z5rky8fouaO/La7ehb81FvV6evRmsnTD4o5lhaj8cMoiYf1Qix60bHHbOleXmwe1KT9dv6mk6MeS1pfDSPpXh3VPLpIJZDbtGpY1tskd69L757ODbim1p6PPySUmkWObGowBgDAGAMAYAwBgDAGAMAYAwARgFRpvDGjjnOpTTRLLd7go4Ju2UdlY2bYAE2bzGlvZnb1ot8yYGAMAxaMHuAfuMAx8lf5R+QwDZgDAGAMAYAwBgD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1" y="5157192"/>
            <a:ext cx="1166284" cy="10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data:image/jpeg;base64,/9j/4AAQSkZJRgABAQAAAQABAAD/2wCEAAkGBhQSEBQUEhQWFRUVFRUUFxcUFRQUFRQVFRQWFBYUFRUXHCYeFxkkGhcVHy8gIycpLCwsFh4xNTAqNSYrLCkBCQoKDgwOGg8PGiwkHSQsLCwsKi0sMCwsLCwsKSksLCwsLCwsLCwsLCwsLCwsLCwsLCwsLCwsKSksLCwsKSwsLP/AABEIALEBHAMBIgACEQEDEQH/xAAcAAABBQEBAQAAAAAAAAAAAAADAQIEBQYABwj/xABREAACAQIDBAYFBwYJCgcAAAABAgMAEQQSIQUxQVEGE2FxgaEHIjKRsUJSgpLB0fAUI2JyouEWFyQzVLKz0vEVNENEU4OTo8LDCGNzdNPU4v/EABoBAAMBAQEBAAAAAAAAAAAAAAECAwQABQb/xAAtEQACAgEDAwIFAwUAAAAAAAAAAQIRAxIhMQRBURPwImGBkaFScbEUMkLB0f/aAAwDAQACEQMRAD8A9nBph31wNIx1pjNY6kpL11cE4ikdrCnUCVta5sDdAwdx7bHx0o7regsNCKfG9wDSsmvAOXRT2C/u1p4FEZL0LCt6i91vdpXdha3H0eNbCmRprRjRRSK7jGodOc0GV7bt50H306JykPze6uL3oam26naHs+H7qIljJZMo7dwHMncKBiUsBz499GiuTmIuo0W1j3sCOf2U7ExXXTXu3+6iBq0QVFPSmgctfj7qZPjEiXNKwQXy3IO+xNtB2Gu5J2luyTautQocSjp1isClic24WBIJ17jQcLtaGU5Y5A5tewDaDmSRXUxtcdt1vx8/2H4g60iR6XoWO2th42tLKqtyAZiOOoUG3jR9nYqGYExSgkbxYggcypsbUaaV1sInCU9Kkr8Wr+wEinUDFbTw6MVaYBhvBVuV6TD46KQ2jlVjyvYnuB1NdTq6E1R1Vav90XWGtlBFF31TSbZSGwkcLe5Fwdee4dtWkU6IjSu1ltmvrYDfe2+kcWbIZIy2vjn5CSA7qdlsO00PD7TjnzNE4YA2JAI1t2ilaSkdrZnaovdOxymjIajXoqNrQOiwrtSI1EZxuFCKVxR8kpG0pb0NdBSdbXFdQFWrnNDVqcx0qlEExwNOoamng0B0znawoNqdI+tI26lFbGHjSYNt48a6gq1mHfau5EunZOvaomDb215MfP8AwomPeyZhwKnwuL+V6FhP59hz+O/76KWx0n8SRZRiwtSSPStQjRRSTpUNZqjxm5LeA7hvPifgKdimsLDexyjx4+AufCnKgAAG4ae6nM73Y13sLn/HkBUeck2T5Tb7fJTj91KZhYyMbIgJBPIb3+wfvpmzMzqZHFi+oU71T5IPbbW3bTJVuTbt17omRm1gNBu7NKIz6bvdpTaUEUhZOgGdG9r3kWPvGhrLekw9Xg0N7jrlH7D1rhADuIHm37qwfpoIj2fHa+uIQf8ALlpXPR8QmXG545J90UMvSwtg8PhIbl2LdZbexaVskQ94J7wOdbrA7LGAwUjEhpVRpJCLb1UkKOYG73njXmi9DRJsNcfGz9aokd0JBRo0ldGsLXBCrm3m9jzFtL0D6WjaGzpcFNKPynJLFHnPryxmMlWud5XUHjZQTvoPPe3ncjg6ZxlcuaSXyQHoLsxMY00k5ZgpXcSMzvmJJI14edN2g4wG1I1iY5SY2F9+SRsjKee5vKqX0X9PIcFJiIsZmiD5dSjNkkjLKyOqgsDry0Km9M2ptwbU25CMMGMeaFASCt44z1kkhUi6ixffyHO1d/VN/XahI9FFY40viTu+/JoNqIsm22gckq0qKbaG3VKakdNui64SJZoWawYKwY3tf2WU7948xWZ2/t9MP0kkklYrHHMhYhSxA6hNygEnfWj9LG3c2zMM8LF48TLGRcWcq0bSRWS19bDt9kW10K6lr6bDvoYSjkuO7bd9ys6Tbf67DYOQ+0UlVj85kdVzeNgfGt5tzEgbNkNj/MA7/wBAV5V022RNhMBs4SKQSs2e/wAiSVllWM6+1luPoGrTanpNw0mzmiUy9c8Kx9WVOVWsFY58tiOOhueVI8/Z9tzo4XCUm+Wlf2o0vo62h/JpT/5oH7ArWx4gGvMPRrtErg3LKbSTnKdSSFRVJAG8ZrjvBrZjajcFt32zbr6/N+kRXOev4jOsqw1j8GhzU+Nb76r0xZIB0Atv3+e6lSW7C3O3fXGpZUWyyAUvWk8KaiAU/NXGxWKq86eKYDTr1w6IgNPoYp4qxnRwNOL2FIBQp24UrHukKDS5qFG3Cn3qYqZxbQ9lBmG/3/bTidT3U2Q6Dup4oD3QaY3h7/8AGq2fGCKeNmICuEvc2sSMp8Kibe2u0eECxm0kj5FNgcgscz2O8gbu0istgujqSyBSiyyNcZpvXLWBY3LX031eGN02Yep6yMJRit5bcHqZN6ZXnUXRLIQsURS6lx+TytGCoIBKmJwN5HvogwuIiBVcRi0ykA5pOusTqATOr89Bek9N9mgvr4/5wkvpsbcetKeSC30m1Plb30mKa5CDe288lG8+O7xrGw7RxcYIXEIxJJJnw4Yk8b9W8fwo6dIcWpLdXh5WNhpJLBYDgAUk7Tvo6X4AutwvbUaHGx9Y6Qj2BZ35WX2U8T8O2rAVlsP0pdCS+ElYsdTFJA4AG4eu6NbwqWnTKBbB1nQk8cPOwuebRqygeNqDsrjy427Ulb+Zf1xqqj6V4QsF/KYQx3K0iox+ixBqyilDC6kMOYIPwpTRyOaQDXL996pukeDwmJjSPFRu658yqvWli4VtfzRzWALb9Ne6rh0v31VYzC5yLNlIzDcDdWFiCPcfDwpJK0HU0OwceDw0DYaMZI4omkKESNaNizNctctqTddSMw01FUuxejmzsHOZoIz1q2UZWmlt1ykgIoJ3pc7jYcqsP8krcnO12BVrm4KlFjIsdBoia81pkuzENwoFiVJVlEiEq0jDMre0LyGw3DKtrWFT0y8IDyjdv9C9n4lxLiICHcgZ06xCxNgM+Qi53C7C9N6JYbZsAk/IkKsJOpdmSUuWGuXPIL5dL2B8Kt3ldkKmwupUk6bxa4HD3VB2Dsl4WYyYl5DkWNbgnKq639Y+0eJ7K5xakqQ/qW1SK3a3QjAzYp2mh6yV7OxVsToLZFLhGyr7Nvok86scLszB4dowsIzQ2ijBSR5EJUv+bMlzqA3rDgtr6WqdBB+ezB31AD3C2YIWYbhp7Te+qzEYJDfRQC4lKlFdWkCFCzKdCSCD3qDzrnF3skB5FFWWG1psPKssM6dYqqrOhjZxYm4NrakaHTVbqdListD6P9ldYv8AJ5LkqQHOJyAsTlD3Nhe248xzF7WNR1juWYs3WA+tZbSBQfV3CwSPcPkCgbUxpVjeQKt0YqMurR2yNfeNQPqjtuHFvlEpdTBK2WuElw/V2jVY0VFsvV9XZGByZVsLqbG1uVUe0Jrm0AbfxiAH1n18qjYaeKMWVxqFvYDUqLZzbiRYHuFHj2tGL6k9wNMltueZ1PURyqrSXnuGwxlsARa28swJNSlmkEikAEA7r+ZqvbbK8Ax9wro9t+sMqE+OvkKJmWWEaWp+/obRZCRu86IrVSQbWI+T4a1OgxjPuBHh9ponuQzxlwyfekMw51HEbHeaMsQri6k2DAp4FIKUVQVDGfLv3cDy7D99AJp+Ja+nvqMGsbHdwP2Gke4kpbhHaxB8DTy9Ck1FqCk3q91dViuVEoSjQ/jWonXaUDrfZPaPhQmns5H41Fx+OyqRiTeQjbQwvWJ2o7eGYC3nYeJqt2ZjOpmV2BOQtddxvlZba9p8quYHv147AffGx+wVBx+Cz6qQDb5QJPLeDr43rVFqtLPI6nDJzWbHz/x7EnC7bS65vVAw7xECNSmdiCWCC11NtRpupn+UEEbLnv8Ano3UJG0agDLmNrnS2mXmL1X4fYc7khTESNfWLjTwU1ybIxBcqFRiL7n00NuIFdph5Ec+qa3j7quzo0cGLiEl+sRg+JaTQ7kMLj18wFjcgWpYsLATCEyuGlcm4F8rQu6p3D1B3jnWYXBYjMR1BJU2NnjOvL2qbKkii7QyAGw9nNvNgNO2l9NdmP8A1WVL4sXe+H5t+Syx4yyEZcu7TKU4D5JJt76CHqH15G+ORe+Nx9lM/wApxg2LAHkbj41RI87I25OVVZYs19+vfrUU7JgLZupjzfOCKrfWAvTVxyH5a+8UVZwdxHvFBx8iRm1wxY8NlN0knXsGInK/UZyvlTs84JIxMh7HSBgPqop86TNSF6XRHwXXVZl/kwke0cQvtGGTleOSM+J6xh+zRo+kUo9uBf8AdTZr+DogHvqGXppb7tNbnkKHpoquvzLv+CxXpStvWimTvVX/ALJmqZsrbCTuEjb1mvYMkkbWAuTZ1B3XqGmAijF8TIA3+zU7uxyNb9gt302PpPh4mvEApta4QXtyuTess5xW0bZ73TY+oyVLKlFfW/tua6PAgK5ubkFf3iqDHbHYHfo2oNz3budOwvTNX0zjuZbfCp82JE4BUgEXtY6Hx4VnjkafxG/qOmhOHwrgzzbEY39YXPfQtobFDMCzgcN3IX51eGLWxJvy3VCxGFBzC9+7fWg8TJgjXH5M8my4wdZL91v31Nwmx4r8T9L7qc2D6snMha+6/Ln31LwMVlXTX79a6jHjxK6aDxbNjA0UeIv8adHAAwsANeAA3UYGlG+lo3LHFcIkKaepoKmiKa40Jk2CbhUgVWqanxPcUDVjlexGw762ozvYU3IL3qM769nDvqjYt6UKxpjC9LemA0hNsRG4H/EVExTWbTj9tSnGlQcQ2oPaAez91PElN0gJf1R30PaJsUftAPcbDy086Kv23pcVHmiIPC4q0fJnfBV4rby4dJ5HF7ZFVRvdtwUeBPgDWLG2cXO4/OOCd0WHUAaXOmhdjbfrw3VabawjShhvKOzAcyIQ3vyiSoPRDHpDjYZJGyope7a6XidRu7SKaSBCd0vfJy7Sxsbm02KjYKSQUiJC/OIkhJy9tGwPSvFxksJ2YneXigbeb/JReNXGC6RwyIYc7qBhMVEsuMcF2eZkyqWW9lFu3d2ar0cfDYeN45sRCTiHMb9XmkXqerKgZ7Dqzne+Zh8jxE2i6btU/wCCsi6cYtQQskOrFiXw7E5j2rMvduqSnTvEkqZBA2XcFjljF91/5xtbXHjTsJtiNMG+bK08AkwsVmGWSOZtZcu9stmsRp6w8MuGrqA8jSSv8Gz/AIy5x/q8B/38qeXUtUhPSKW9vDgdizZh+1GtYYNTg1DSd6z8Gzk6cwn2sG7d35I39eQUSPpLgHHrYRkPbHBf/lSNWJz12ejT8g1p8pG0fbGzOKSr+rDi/wDtqaMJ9nsPVmkTv69f7Raw2euD8q65eSbWJ8wXv6G0hOFdsqYy7a+rniZtNTZctzpUDEbRyMQjE8mNgR3WqPBF1UR19Y+0b7h80fjU1Sz4rWs880ntZ6XT9DihU3FX/Bexp1nGnHoy51ANU+F2nlO+rvC9LWUWBqGo9GgH+SGTfpRINrPE11P3HvoGN6QF95qolxdzTKQGj1HZO1kxKWNg4Gn45fD306PDsGNzbXdrzrzvY+0Sjgg16LBtASRrIN4sre71W8iPCqQdOkY+pxprX3XI6bBliCW3eBPf2VCOFYk5ibfV8dKnDEXNFlW4037xVd0ec4RnuiGI8v3U8Gk6s8d/LefGuFAXgKpoi0FaKtAomGFSI5rCoy0QUC0XQz8puPj91NYXHw76jBrNrx399HD0z8k1K+RUkuL0OVwNeXw4046N2H41HxSi/wB2lBAbdCtPQWHH391NUEdtvA++pHWDLyPI76oluTu+SLltfsBtTozfOOev48aWUaE9hvQ8NoR23FWEfJQxxZcYV1AkXMCN6uouGXtBF/GqLafR93Zmhj46hCoUniQrEZO4EjlbdWn2uVieOZiAInuxO4IdG8jfwrJy9NXzv+Toqx5jkaYMzFb/AOzUiw5Xa9rXANM5Eow5Ij9HsUELmBsoNic8W/lbPfjTYthYllDCBiCLg5o9RfLuzX3g0fEdMMU8XVl4Qty2mHe9z3z12G6YYlAgDQEIAq3w762JOv8AKNTc0l/IrpjfPv7CHoxjAcv5M9wL2zR7vrUo6NYz+jP9aP8AvVLj9IeLVmOfD3Yi98M/gP8AOd1K3pDxZ+Vh/DDP/wDZpbfgfTj/AFe/sRx0Wxv9Gf60f96uPRjGD/VpPfH/AHqkr6QcV8+LwgYf9+pCekDGH5h7sO3/AMtC34OrH59/Yrv4M4z+jSfsf3qX+DWM/osv7H96rH+MHFjfkFtNYSLG1wDd99qT+MbE80/4f/6rrfgNY/Pv7Fd/BzF/0WX3L99Ew+zJYmzTRtGQPUDgC5Olxrw18bVN/jGxXNP+GPvo0kOJ2i6KI1lcoC2ayRRrqR1hsbXOgABJN7CwJE8kmkaenxY5TtO6KraeI9W16pZHo/SzofiMHIFP5pmBZMjtLh5ADZgMyghhdbjKLZha9VOCxDsp61crKbG246A5l7NayNUesS+tpRiKrcZtaOI2drHkASfG26o/8IoPn/st91LTCXfX0qyVUxbahO6RfG6/GrCCUMLqQRzBBHlXALPDPrW06P4+y2O4jKfHcfBgD76w+GrS7Oay2qidE5R1Jo10Unju3a/vqfh5xuqowMmYKx9Uke0NxI018as1kt7a3HMajxHCtctz5/E3FtPsHm0Gnlp51GtzpZxoMjEd2o9x3UEZxvyn3qftpB5y3DrRFqOJeanvAzDy18qKJh3d4I+IonRkiQtFFAjmU7mHvFHFKaIu+CHiV4/i/CuR70cpwNRymU/jUffRsm1TsK4uvh5iofWX3793bUwSA1Fy2c8jRigT+R0Qub0TExgix50Ro/xy7abLuHInf28jVVsHTtRDW4up10up523g9tNgG4eHcalSRc+8VGYWsd28HssdD+OdNZOUaM308hZ4gBuBMj9ojAAv2XYH6NZfonDE+MiWe2Qk6MbKzZSUVjyLWHbur0vbODzgEAE2vZr5WBUoyNbgVJF+FweFeX7Y2P1LkDNlvoHUhh+jmHqv3qdeQ3Uy3ROXwyNVDh364jEQYOPE9S5w8YEaxu+cayAMQWA9i9uPLSZg2wyzN+UCAOcG4xIiy9WGaVQtradZkJJy15sVsctjmOuWxuRzta9HwuzpZAOrikcXsCsbEX5XtahQ6yV2PRYMTg4HgXOjRRYbGRuTlvI4kiBNuJchyo4jdUTE4jCBUghmjCjCY3Dh3YWMjtFldyL2DFXIPLdWXXoXjTuwsnjkX+swo8PQDHt/q+XtaWH7HJpdvJTVL9JpZukGEydVIyyKZMOhZL3Tq4AOvj09ZRIoB5gnfQdo9LoxJIYp2AaDGqMnWLeV5pGgOg32a4PC/CqpfRnjTwhHfIfsU0eL0W4r5UkC9zSN/wBAobBcp+CBt3pCJ4IVAHWMesxB9a7Sxp1Mba6fzYuQul2qhzVuE9EkpFziUHdEx/6hR09EoH85i9OyEL5mQ12qJP05y3MHGuZgOZA95r3boPs0RYRWt6035w9xHqDsGS2nMnnXn20Og2HgTNHijJLdVRM0WrMwX2QM2lyfCtL6VOmcmzMLAMNkEsj5FzrmCxxrdzl0vrkX6VRyO3sen0WNwTbC+l/CBtnCQj1oZ4WU8uscYdv2ZT5V45JV/jvTF+W4GXC4qELK5hySRXMbss8b2ZDcxn1bg3Yd1UUorNPk3kKVBcWTM7EKqquZ3Y6BVA1Y1uNjeh/EyqGxEkeHB16tU66QD9JswRT2DMO2rD0QdGFfNtCVQSS0WGvrkQEpJKP0ma63+avbXqVTboeMTynaPoTcLeDEI5A9ieEDMf8A1EPq/UNYWXYpw8zRSwiGZLFlsBcHc6svtodbEcjexBFfSSisT6W9giXBflSj87hLyXG9of8ATRnmMvrjtQUUzpI8zw+lW+CnPhVLE99fdVjh3sKK3ZJm86OOGwxvwdl99m+01YxKV3ajlxHcaoeiU945B+kD7xb7K0cVbFweHnr1WMmhVwDY96kqfG1RljcbiG/WFj7x91S8Sh4XHaN9AET/ADge9dfIigRmt+PscEc7yFH6Op95FHjRh8oHvGvkadHEba6+VFVKJSMBEhv7Vj4C3nRBhl5U5RRAK4vGCBZb0Nlvod4/F6ehrmUfbSIPJCZCD+LGjPHddKeNb3302I2NqsiVIbA/A7x50R473Xgd3f8AjXwpksXL/A0RHzDXQjyPA0Rl4YKNCykHePj+Le+gvdQTa/Mcxxt21Md9QRysR8fGkMBvc7uPdXWdKO2xE9UoCh0HDlfhWP2x0wgjlCrmmKMMwjy5VINiC7kLcZdwJIqX0zmeKBljJAlvmYaFEUXcryJuq9ma9YvopsuObFwwuPzbZgQpy6LGzCx4agU6j3M7krqtxNo7ZM0krsq3ZpDGS5zRhicuqo2oB4cqstm9N3ihEfVRZrhi4eQ5mHHJ1Ytx48ak7L2LhcRO8ZVUjESOZoZ3kjiYSEEM8qqDmFl3aWuONpb4SOIoThYkLbRGHKSIJMsRRLC536etfmxNChqfy/IDEelTFE+oIFHbDI59/Xr8KA/pMxZHtKP1Y0H9bPVF0jnzYqYWUBJHjUIqooRHYLootu48arb12hAead8mhbp7jSTfESHstAAO7LED51FxXSrEye1NL9GadP7N1qopL12lC+rPyT223MRYyOf1nd/67GojSXN7LfnkS/vtQ70l6OleAa5eS46O4vLiY2djkR42a5NgokQsbdig1e/+IjN1uCaxyZJwG+TmYxG1+dlv4VV7I2XbDLiD/pJzEo4FUW7HxYgfRNTB0tlSN8PLFDi8KWOWHE3umtwElF7KOAKkjcCAABlnJKR7XSRaxK+55fslc2IjHJsx+iCfiBWn2jMVidhvCMR3gG1OfBwibrIcMuGXJkyLPLiLnMSzZpALaZQABwOuugtqJmhkA3lG+BqE3bNR9E9HtmjD4TDwruihjTvyoAT4m5ryv0r+ljE4PG/k2DZFCIpkZkDtnf1suugAXL9avWtkY1ZsPDKhuskSOD2MoP218z+mXCsm2sSWBAfq3Un5SmJBceIYeFLBW9yrewZPTVta9/yle7qYLb/1L+dbP0e+lbFY/FjBYwRPHiI5kuseVs3Vs1jY2sQGG7iK8VWth6KWy7Vgk+TCs8zngqR4eQknsuQPGrOKonZZ7Ee+HiP6C+QtVrG1VGxltBEP0F8xerJGpFyIzbdCIywltwKfBq1C1nfR9hy0MxBt66j3KT9taLJYkdtaIu1R43UxrI2GNuJpLjgKaDyF6IIrCgwLcQURVrlSjKlArGIirRQtKq08LRLKJXsLnTtpqpajGO1NtTojQxl48qQrr30ULTQNO6mBRy6igiOzdo8xR0GtPkiv38K4bTZxIVxbjv8Avp3zhyJPgd4+NBm3juI52/GhrsHNcgntBpRr7FF0lwQaM3uVyurZRmYRuurqOJVgjW4hSBrXmCCXDSh42sy3ySR2dTcFbqdRuJ0Oo7K9pxcNwR3kfqnePCsrtXY0LQO7RIXC+1lGYkaakb91VjLajDlhUrR51j9rTSkmWV2zBQczaEISygjcbFiR30FBJMSFzynjlzSHlwvwHlWqn2UkJDhFCtZWIAsNCQ48Tr+6ttsaUlhwyxqDbcSbkjs33+lTaia3dNnl+F6H4yQephpfpL1f9oRVrh/RdjnGqRx9kko/7YavXsK/CpSipPIzdDpoNHleG9DkxH5zERof0EeTzJWrSH0OQD255j+oI0+IavQyK4ik1yNK6bGuxjofRhgVteN3t8+WTzCkDyqxj6I4NNVw0NxuJjVjp2sCavStNK0upjenFcIyHpBwVoMLkUBVm1AFgLgncO415Zinu7Hmx+Ne/wA2DjniaKUXXdyI4gg8DXnO2vRRKpJw7q68Axyv3fNPfcd1ZW9zYlsjz4mmk1Y7S6PYiC/WwuoHHKSv1x6vnVbQCStkbaxGEP8AJZ3iF7lNHiPE3ie6i/ErlPbWlb0ldegTaGAgxSjillPhHKGAPbnFY+urrGsupMNsCS5bBY2Ak3sjZhz0tKwA91DxGM2fFBPFs3CYhJMRH1Dz4hx6sLsplCrnJuVFvZGtqqhTwaZSYLDJRlaowNHQ8tTyHE0UKeo+j2PJgWc/LlJHcBk+KtWgup5V2wtm9ThYoj8lVB/Wtdz4szGjS7OBGmhqkJI8/qscnK0CEA4URMN21HiRhUmGY3ANUkjNiruO6k8qULUga07JS2bVACq07LRMlOyV1lFEq3amha6n1Yx8jbVwG+n2rstcNQzL5UVTTSOVcBQOWx0qnKTxHn2+VAY6gjiBfvH4FWTrmXTlVTivV14bz7tfv8KCGyKkS3jJFxw1+8VQbQjyDLwLFh3HX4kjwrQYKXTzql2ngCzNY/pKOFvlKPjTIz5VsmjL4lLZFPs5mAFh7JViBbkMtu6r3YoWN0BcEvZQNb2CnJfTfvHgKgY+IF4Rb5TqOxgpK+Wb30fZa+tC3zHVfB9PLf8ARNOYobTNHBtBTJlW9xfhppcH4GrpNw7hWe2fhx+UvfgWYfS0PnWkUVGZ6/TJ02xDurrU4CuFIa6GEU0rRbUlqAtFTtFyjA8Dp4j93woabT5mrLG4MSIVOnI8jwNZORmRirCxG/7x2VmyR3s0Y3tRe/lN9xqBjdg4Se/X4dST8tPUf6y2bzqKmIoyYuolTO7U9E0bXbCYi3HJMLjuDqAR4hqxu0+h+Lw988LED5Uf5xe/1dQO8CvWlxIqQk3bTamLpR4MKcte147YGHn1lhRj84DK/wBdbHzqtf0dYQ7lkXue/wDWBp1JC6WeVLW86AdEyzriJV9UaxKflN/tD2Dh268NdJs3oLhYjmyFyNxlOYD6IAU+Iq/aUKLD8dgouXgCj5JAXlw0+804A10aWAp4p1sZpbysgYhsp76NhwDryp80et6Cq23VoW6MNaJ2+Cdlp2WmRNoL0W1KehGnuIVpctLS1w9FEgp4FOSI0/JVrPOjFjVFEEdFSCniLtpbLKAFYKY0dTctMKa0LGeMGVtVdjoj7/j+8Xq1koGIiup99FMTJG9ipwLWuDuFxb9E/g+VRp5GHq8QdO8bvA0mIOV78Nx7qLiE0Dfi40+FqdGGXgqsdYPEQPVd7j9ElfiGBHjRoYereIHTrJww7l9kecnuoeKF2EfMl17GsLjxqRtGM3j5xyR/WT2/i3vrmxIrlmhwWF/PueXwax+yrO1RMEPXl+j8Km1Jns4o1ES1daltXClKiWpLU6urgUMIqBtTZKzLrow9lhvHYeY7KsbUlqVqwccGDxmFkgNpBpwYaqe4/YdaYmIreSRgghgCDvBFwe8VR43onG2sZMZ5e0vuOo8DWeUPBRZPJSrPRlxFDn6P4hNyhxzQj4Gx916hPnX2kdf1lYfGk0sqpJlumLo646s+McOdSoC7+wjN3Kbe/dQo6y4OOqVs2Mucx3Dd2n91RsBsJzrKbD5oNye8jQeFXqIAAALAbhVIx8kZz7IWnCkFOFURFIFiBpURQal4hCaEI7VohwZMsW5D4O2pIkBNqiqlOzW3UWrKwnpRMtXUOKS9FpODWmmrIJrl311dTmcIKWurqUYWkNdXVwRj8aYvs11dTEHyZrHe01SH/mvx82krqojC+5Am/wA4h/Hy1o2L/nW/9w/walrqDOjx9f8ARp8H7Unev9WplJXVJ8nr4/7ffkWkNdXUBxaSurq446kNJXUrAIaaa6upGIxKUV1dSigzTzS11EIldXV1ABwpwpa6ihkcd1BaurqtEnkOFMalrqoiL4Fg9qptdXUsjR0/9p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14" y="490437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1810170" cy="17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79516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54" y="3122765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/>
              <a:t>Have a go with the resources!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8949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8800" dirty="0" smtClean="0"/>
              <a:t>Question Time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0326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662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7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Challenges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+mj-lt"/>
              </a:rPr>
              <a:t>Computer literacy amongst educators</a:t>
            </a:r>
          </a:p>
          <a:p>
            <a:r>
              <a:rPr lang="en-GB" sz="3600" dirty="0" smtClean="0">
                <a:latin typeface="+mj-lt"/>
              </a:rPr>
              <a:t>Training the workforce</a:t>
            </a:r>
          </a:p>
          <a:p>
            <a:r>
              <a:rPr lang="en-GB" sz="3600" dirty="0" smtClean="0">
                <a:latin typeface="+mj-lt"/>
              </a:rPr>
              <a:t>Resources to teach coding/programming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6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should we be teaching coding?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Landscape of ICT has changed whilst the curriculum and what we teach has largely remained the same.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2896"/>
            <a:ext cx="3615737" cy="42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Important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The new computing curriculum isn’t just about coding!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“My </a:t>
            </a:r>
            <a:r>
              <a:rPr lang="en-GB" sz="2800" dirty="0">
                <a:latin typeface="Calibri" panose="020F0502020204030204" pitchFamily="34" charset="0"/>
              </a:rPr>
              <a:t>worry is </a:t>
            </a:r>
            <a:r>
              <a:rPr lang="en-GB" sz="2800" dirty="0" smtClean="0">
                <a:latin typeface="Calibri" panose="020F0502020204030204" pitchFamily="34" charset="0"/>
              </a:rPr>
              <a:t>that</a:t>
            </a:r>
            <a:r>
              <a:rPr lang="en-GB" sz="2800" dirty="0">
                <a:latin typeface="Calibri" panose="020F0502020204030204" pitchFamily="34" charset="0"/>
              </a:rPr>
              <a:t> many schools will look at the curriculum and just interpret is as reducing the need for all of </a:t>
            </a:r>
            <a:r>
              <a:rPr lang="en-GB" sz="2800" dirty="0" smtClean="0">
                <a:latin typeface="Calibri" panose="020F0502020204030204" pitchFamily="34" charset="0"/>
              </a:rPr>
              <a:t>the fun</a:t>
            </a:r>
            <a:r>
              <a:rPr lang="en-GB" sz="2800" dirty="0">
                <a:latin typeface="Calibri" panose="020F0502020204030204" pitchFamily="34" charset="0"/>
              </a:rPr>
              <a:t> </a:t>
            </a:r>
            <a:r>
              <a:rPr lang="en-GB" sz="2800" i="1" dirty="0">
                <a:latin typeface="Calibri" panose="020F0502020204030204" pitchFamily="34" charset="0"/>
              </a:rPr>
              <a:t>creative</a:t>
            </a:r>
            <a:r>
              <a:rPr lang="en-GB" sz="2800" dirty="0">
                <a:latin typeface="Calibri" panose="020F0502020204030204" pitchFamily="34" charset="0"/>
              </a:rPr>
              <a:t> ICT that we have been doing already</a:t>
            </a:r>
            <a:r>
              <a:rPr lang="en-GB" sz="2800" dirty="0" smtClean="0">
                <a:latin typeface="Calibri" panose="020F0502020204030204" pitchFamily="34" charset="0"/>
              </a:rPr>
              <a:t>.” </a:t>
            </a:r>
          </a:p>
          <a:p>
            <a:pPr marL="0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Ian Addison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The new curriculum allows us to keep </a:t>
            </a:r>
            <a:r>
              <a:rPr lang="en-GB" sz="2800" dirty="0" smtClean="0">
                <a:latin typeface="Calibri" panose="020F0502020204030204" pitchFamily="34" charset="0"/>
              </a:rPr>
              <a:t>the good aspects </a:t>
            </a:r>
            <a:r>
              <a:rPr lang="en-GB" sz="2800" dirty="0" smtClean="0">
                <a:latin typeface="Calibri" panose="020F0502020204030204" pitchFamily="34" charset="0"/>
              </a:rPr>
              <a:t>of ICT that we are currently teaching.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neglect…….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E-Safety, animation, blogging, wikis, website creation, simulations, office skills (word, spreadsheets, presentations), email, digital images, data logging etc…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 smtClean="0">
                <a:latin typeface="Calibri" panose="020F0502020204030204" pitchFamily="34" charset="0"/>
              </a:rPr>
              <a:t>Use ICT to teach skills and embed the use of these skills in to other areas of the curriculum.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simpler way of viewing </a:t>
            </a:r>
            <a:br>
              <a:rPr lang="en-GB" dirty="0" smtClean="0"/>
            </a:br>
            <a:r>
              <a:rPr lang="en-GB" dirty="0" smtClean="0"/>
              <a:t>the new Curriculum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9874" r="23368" b="7592"/>
          <a:stretch/>
        </p:blipFill>
        <p:spPr bwMode="auto">
          <a:xfrm>
            <a:off x="719572" y="1323054"/>
            <a:ext cx="7776864" cy="54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1268760"/>
            <a:ext cx="8856984" cy="2880320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480</TotalTime>
  <Words>721</Words>
  <Application>Microsoft Office PowerPoint</Application>
  <PresentationFormat>On-screen Show (4:3)</PresentationFormat>
  <Paragraphs>109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Programming for Primary</vt:lpstr>
      <vt:lpstr>PowerPoint Presentation</vt:lpstr>
      <vt:lpstr>What are we aiming for?</vt:lpstr>
      <vt:lpstr>PowerPoint Presentation</vt:lpstr>
      <vt:lpstr>Challenges</vt:lpstr>
      <vt:lpstr>Why should we be teaching coding?</vt:lpstr>
      <vt:lpstr>Important</vt:lpstr>
      <vt:lpstr>Don’t neglect…….</vt:lpstr>
      <vt:lpstr>A simpler way of viewing  the new Curriculum</vt:lpstr>
      <vt:lpstr>Key Stage 1</vt:lpstr>
      <vt:lpstr>Understanding Programme of Study statements and progression</vt:lpstr>
      <vt:lpstr>Understand what algorithms are</vt:lpstr>
      <vt:lpstr>Understand what algorithms are</vt:lpstr>
      <vt:lpstr>Understand what algorithms are</vt:lpstr>
      <vt:lpstr>How algorithms are implemented as programs on digital devices</vt:lpstr>
      <vt:lpstr>PowerPoint Presentation</vt:lpstr>
      <vt:lpstr>PowerPoint Presentation</vt:lpstr>
      <vt:lpstr>Programs execute by following precise and unambiguous instructions</vt:lpstr>
      <vt:lpstr>PowerPoint Presentation</vt:lpstr>
      <vt:lpstr>Create and debug simple programs</vt:lpstr>
      <vt:lpstr>Create and debug simple programs</vt:lpstr>
      <vt:lpstr>PowerPoint Presentation</vt:lpstr>
      <vt:lpstr>PowerPoint Presentation</vt:lpstr>
      <vt:lpstr>PowerPoint Presentation</vt:lpstr>
      <vt:lpstr>Design, write and debug programs that accomplish specific goals.</vt:lpstr>
      <vt:lpstr>Catwalk</vt:lpstr>
      <vt:lpstr>Frere Jacques</vt:lpstr>
      <vt:lpstr>Maze Game</vt:lpstr>
      <vt:lpstr>Designing Programs</vt:lpstr>
      <vt:lpstr>Best resource to show how to teach coding.</vt:lpstr>
      <vt:lpstr>Other Resources</vt:lpstr>
      <vt:lpstr>Have a go with the resources!</vt:lpstr>
      <vt:lpstr>Question Time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for Primary</dc:title>
  <dc:creator>Michael</dc:creator>
  <cp:lastModifiedBy>Administrator</cp:lastModifiedBy>
  <cp:revision>36</cp:revision>
  <dcterms:created xsi:type="dcterms:W3CDTF">2014-02-01T10:29:54Z</dcterms:created>
  <dcterms:modified xsi:type="dcterms:W3CDTF">2014-02-05T12:09:33Z</dcterms:modified>
</cp:coreProperties>
</file>